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3"/>
  </p:notesMasterIdLst>
  <p:handoutMasterIdLst>
    <p:handoutMasterId r:id="rId14"/>
  </p:handoutMasterIdLst>
  <p:sldIdLst>
    <p:sldId id="308" r:id="rId2"/>
    <p:sldId id="291" r:id="rId3"/>
    <p:sldId id="327" r:id="rId4"/>
    <p:sldId id="306" r:id="rId5"/>
    <p:sldId id="317" r:id="rId6"/>
    <p:sldId id="314" r:id="rId7"/>
    <p:sldId id="315" r:id="rId8"/>
    <p:sldId id="339" r:id="rId9"/>
    <p:sldId id="316" r:id="rId10"/>
    <p:sldId id="328" r:id="rId11"/>
    <p:sldId id="309" r:id="rId12"/>
  </p:sldIdLst>
  <p:sldSz cx="9144000" cy="6858000" type="screen4x3"/>
  <p:notesSz cx="9872663" cy="6742113"/>
  <p:defaultTextStyle>
    <a:defPPr>
      <a:defRPr lang="en-GB"/>
    </a:defPPr>
    <a:lvl1pPr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1pPr>
    <a:lvl2pPr marL="742950" indent="-28575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2pPr>
    <a:lvl3pPr marL="11430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3pPr>
    <a:lvl4pPr marL="16002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4pPr>
    <a:lvl5pPr marL="2057400" indent="-228600" algn="l" defTabSz="449263" rtl="0" eaLnBrk="0" fontAlgn="base" hangingPunct="0">
      <a:spcBef>
        <a:spcPct val="0"/>
      </a:spcBef>
      <a:spcAft>
        <a:spcPct val="0"/>
      </a:spcAft>
      <a:defRPr kern="1200">
        <a:solidFill>
          <a:schemeClr val="bg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bg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24" userDrawn="1">
          <p15:clr>
            <a:srgbClr val="A4A3A4"/>
          </p15:clr>
        </p15:guide>
        <p15:guide id="2" pos="311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A99"/>
    <a:srgbClr val="97BF0D"/>
    <a:srgbClr val="99CC00"/>
    <a:srgbClr val="A5B800"/>
    <a:srgbClr val="0066FF"/>
    <a:srgbClr val="B9B8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42" autoAdjust="0"/>
    <p:restoredTop sz="75743" autoAdjust="0"/>
  </p:normalViewPr>
  <p:slideViewPr>
    <p:cSldViewPr>
      <p:cViewPr varScale="1">
        <p:scale>
          <a:sx n="65" d="100"/>
          <a:sy n="65" d="100"/>
        </p:scale>
        <p:origin x="1838" y="38"/>
      </p:cViewPr>
      <p:guideLst>
        <p:guide orient="horz" pos="2160"/>
        <p:guide pos="2880"/>
      </p:guideLst>
    </p:cSldViewPr>
  </p:slideViewPr>
  <p:outlineViewPr>
    <p:cViewPr varScale="1">
      <p:scale>
        <a:sx n="170" d="200"/>
        <a:sy n="170" d="2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8" d="100"/>
          <a:sy n="88" d="100"/>
        </p:scale>
        <p:origin x="1838" y="86"/>
      </p:cViewPr>
      <p:guideLst>
        <p:guide orient="horz" pos="2124"/>
        <p:guide pos="311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7" y="3"/>
            <a:ext cx="4277889" cy="338457"/>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5591597" y="3"/>
            <a:ext cx="4279478" cy="338457"/>
          </a:xfrm>
          <a:prstGeom prst="rect">
            <a:avLst/>
          </a:prstGeom>
        </p:spPr>
        <p:txBody>
          <a:bodyPr vert="horz" lIns="91440" tIns="45720" rIns="91440" bIns="45720" rtlCol="0"/>
          <a:lstStyle>
            <a:lvl1pPr algn="r">
              <a:defRPr sz="1200"/>
            </a:lvl1pPr>
          </a:lstStyle>
          <a:p>
            <a:fld id="{AF95A160-DD94-472F-AECF-CA338058AB79}" type="datetimeFigureOut">
              <a:rPr lang="de-DE" smtClean="0"/>
              <a:t>03.09.2021</a:t>
            </a:fld>
            <a:endParaRPr lang="de-DE"/>
          </a:p>
        </p:txBody>
      </p:sp>
      <p:sp>
        <p:nvSpPr>
          <p:cNvPr id="4" name="Fußzeilenplatzhalter 3"/>
          <p:cNvSpPr>
            <a:spLocks noGrp="1"/>
          </p:cNvSpPr>
          <p:nvPr>
            <p:ph type="ftr" sz="quarter" idx="2"/>
          </p:nvPr>
        </p:nvSpPr>
        <p:spPr>
          <a:xfrm>
            <a:off x="7" y="6403660"/>
            <a:ext cx="4277889" cy="33845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5591597" y="6403660"/>
            <a:ext cx="4279478" cy="338457"/>
          </a:xfrm>
          <a:prstGeom prst="rect">
            <a:avLst/>
          </a:prstGeom>
        </p:spPr>
        <p:txBody>
          <a:bodyPr vert="horz" lIns="91440" tIns="45720" rIns="91440" bIns="45720" rtlCol="0" anchor="b"/>
          <a:lstStyle>
            <a:lvl1pPr algn="r">
              <a:defRPr sz="1200"/>
            </a:lvl1pPr>
          </a:lstStyle>
          <a:p>
            <a:fld id="{B9B726BB-AC8C-4D89-ACB8-99F528578654}" type="slidenum">
              <a:rPr lang="de-DE" smtClean="0"/>
              <a:t>‹Nr.›</a:t>
            </a:fld>
            <a:endParaRPr lang="de-DE"/>
          </a:p>
        </p:txBody>
      </p:sp>
    </p:spTree>
    <p:extLst>
      <p:ext uri="{BB962C8B-B14F-4D97-AF65-F5344CB8AC3E}">
        <p14:creationId xmlns:p14="http://schemas.microsoft.com/office/powerpoint/2010/main" val="1918578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AutoShape 1"/>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15" name="AutoShape 2"/>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16" name="AutoShape 3"/>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17" name="AutoShape 4"/>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18" name="AutoShape 5"/>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19" name="AutoShape 6"/>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0" name="AutoShape 7"/>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1" name="AutoShape 8"/>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2" name="AutoShape 9"/>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3" name="AutoShape 10"/>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4" name="AutoShape 11"/>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5" name="AutoShape 12"/>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6" name="AutoShape 13"/>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7" name="AutoShape 14"/>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8" name="AutoShape 15"/>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29" name="AutoShape 16"/>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0" name="AutoShape 17"/>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1" name="AutoShape 18"/>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2" name="AutoShape 19"/>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3" name="AutoShape 20"/>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4" name="AutoShape 21"/>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5" name="AutoShape 22"/>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6" name="AutoShape 23"/>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7" name="AutoShape 24"/>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8" name="AutoShape 25"/>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39" name="AutoShape 26"/>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0" name="AutoShape 27"/>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1" name="AutoShape 28"/>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2" name="AutoShape 29"/>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3" name="AutoShape 30"/>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4" name="AutoShape 31"/>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5" name="AutoShape 32"/>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6" name="AutoShape 33"/>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7" name="AutoShape 34"/>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8" name="AutoShape 35"/>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49" name="AutoShape 36"/>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0" name="AutoShape 37"/>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1" name="AutoShape 38"/>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2" name="AutoShape 39"/>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3" name="AutoShape 40"/>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4" name="AutoShape 41"/>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5" name="AutoShape 42"/>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6" name="AutoShape 43"/>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7" name="AutoShape 44"/>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8" name="AutoShape 45"/>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59" name="AutoShape 46"/>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0" name="AutoShape 47"/>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1" name="AutoShape 48"/>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2" name="AutoShape 49"/>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3" name="AutoShape 50"/>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4" name="AutoShape 51"/>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5" name="AutoShape 52"/>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6" name="AutoShape 53"/>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7" name="AutoShape 54"/>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8" name="AutoShape 55"/>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69" name="AutoShape 56"/>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70" name="AutoShape 57"/>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71" name="AutoShape 58"/>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72" name="AutoShape 59"/>
          <p:cNvSpPr>
            <a:spLocks noChangeArrowheads="1"/>
          </p:cNvSpPr>
          <p:nvPr/>
        </p:nvSpPr>
        <p:spPr bwMode="auto">
          <a:xfrm>
            <a:off x="4" y="2"/>
            <a:ext cx="9872663" cy="6742113"/>
          </a:xfrm>
          <a:prstGeom prst="roundRect">
            <a:avLst>
              <a:gd name="adj" fmla="val 23"/>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94828" tIns="47414" rIns="94828" bIns="47414" anchor="ctr"/>
          <a:lstStyle/>
          <a:p>
            <a:pPr eaLnBrk="1" hangingPunct="1">
              <a:buClr>
                <a:srgbClr val="000000"/>
              </a:buClr>
              <a:buSzPct val="100000"/>
              <a:buFont typeface="Times New Roman" panose="02020603050405020304" pitchFamily="18" charset="0"/>
              <a:buNone/>
            </a:pPr>
            <a:endParaRPr lang="de-DE"/>
          </a:p>
        </p:txBody>
      </p:sp>
      <p:sp>
        <p:nvSpPr>
          <p:cNvPr id="13373" name="Rectangle 60"/>
          <p:cNvSpPr>
            <a:spLocks noGrp="1" noRot="1" noChangeAspect="1" noChangeArrowheads="1"/>
          </p:cNvSpPr>
          <p:nvPr>
            <p:ph type="sldImg"/>
          </p:nvPr>
        </p:nvSpPr>
        <p:spPr bwMode="auto">
          <a:xfrm>
            <a:off x="-13223875" y="-9405938"/>
            <a:ext cx="26447750" cy="19837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109" name="Rectangle 61"/>
          <p:cNvSpPr>
            <a:spLocks noGrp="1" noChangeArrowheads="1"/>
          </p:cNvSpPr>
          <p:nvPr>
            <p:ph type="body"/>
          </p:nvPr>
        </p:nvSpPr>
        <p:spPr bwMode="auto">
          <a:xfrm>
            <a:off x="986832" y="3202171"/>
            <a:ext cx="7762139" cy="2963728"/>
          </a:xfrm>
          <a:prstGeom prst="rect">
            <a:avLst/>
          </a:prstGeom>
          <a:noFill/>
          <a:ln>
            <a:noFill/>
          </a:ln>
          <a:effectLst/>
        </p:spPr>
        <p:txBody>
          <a:bodyPr vert="horz" wrap="square" lIns="0" tIns="0" rIns="0" bIns="0" numCol="1" anchor="t" anchorCtr="0" compatLnSpc="1">
            <a:prstTxWarp prst="textNoShape">
              <a:avLst/>
            </a:prstTxWarp>
          </a:bodyPr>
          <a:lstStyle/>
          <a:p>
            <a:pPr lvl="0"/>
            <a:endParaRPr lang="de-DE" noProof="0"/>
          </a:p>
        </p:txBody>
      </p:sp>
    </p:spTree>
    <p:extLst>
      <p:ext uri="{BB962C8B-B14F-4D97-AF65-F5344CB8AC3E}">
        <p14:creationId xmlns:p14="http://schemas.microsoft.com/office/powerpoint/2010/main" val="3366396665"/>
      </p:ext>
    </p:extLst>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izenplatzhalter 2"/>
          <p:cNvSpPr>
            <a:spLocks noGrp="1"/>
          </p:cNvSpPr>
          <p:nvPr>
            <p:ph type="body" idx="1"/>
          </p:nvPr>
        </p:nvSpPr>
        <p:spPr>
          <a:xfrm>
            <a:off x="1407939" y="4667203"/>
            <a:ext cx="6967270" cy="1368150"/>
          </a:xfrm>
        </p:spPr>
        <p:txBody>
          <a:bodyPr/>
          <a:lstStyle/>
          <a:p>
            <a:r>
              <a:rPr lang="de-DE" dirty="0">
                <a:latin typeface="Times New Roman" panose="02020603050405020304" pitchFamily="18" charset="0"/>
              </a:rPr>
              <a:t>Ausbildung rund um den Werkstoff Holz. Vom stehenden Baum im Wald über das Schnittholz bis hin zu den weiterverarbeiteten Produkten. Bei uns lernt man wie man einen Baum bestimmt, auftrennt und weiterverarbeitet bis hin zur Konstruktion von Häusern aus Holz. Wir bilden Fach- und Führungskräfte für die Holzwirtschaft aus. </a:t>
            </a:r>
          </a:p>
          <a:p>
            <a:r>
              <a:rPr lang="de-DE" dirty="0">
                <a:latin typeface="Times New Roman" panose="02020603050405020304" pitchFamily="18" charset="0"/>
              </a:rPr>
              <a:t>Am Foto: Pyramidenkogel in Kärnten (Rubner</a:t>
            </a:r>
            <a:r>
              <a:rPr lang="de-DE" baseline="0" dirty="0">
                <a:latin typeface="Times New Roman" panose="02020603050405020304" pitchFamily="18" charset="0"/>
              </a:rPr>
              <a:t> Holzbau), 100 m hoch,</a:t>
            </a:r>
          </a:p>
          <a:p>
            <a:r>
              <a:rPr lang="de-DE" baseline="0" dirty="0">
                <a:latin typeface="Times New Roman" panose="02020603050405020304" pitchFamily="18" charset="0"/>
              </a:rPr>
              <a:t>Werkstatthalle (Brettschichtholzträger)</a:t>
            </a:r>
          </a:p>
          <a:p>
            <a:r>
              <a:rPr lang="de-DE" baseline="0" dirty="0">
                <a:latin typeface="Times New Roman" panose="02020603050405020304" pitchFamily="18" charset="0"/>
              </a:rPr>
              <a:t>Schnupperschülerzimmer von Schülern produziert im Rahmen ihrer Abschlussarbeit</a:t>
            </a:r>
            <a:endParaRPr lang="de-DE" dirty="0"/>
          </a:p>
        </p:txBody>
      </p:sp>
      <p:pic>
        <p:nvPicPr>
          <p:cNvPr id="2" name="Grafik 1"/>
          <p:cNvPicPr>
            <a:picLocks noChangeAspect="1"/>
          </p:cNvPicPr>
          <p:nvPr/>
        </p:nvPicPr>
        <p:blipFill>
          <a:blip r:embed="rId3"/>
          <a:stretch>
            <a:fillRect/>
          </a:stretch>
        </p:blipFill>
        <p:spPr>
          <a:xfrm>
            <a:off x="1790957" y="560099"/>
            <a:ext cx="4802626" cy="3603047"/>
          </a:xfrm>
          <a:prstGeom prst="rect">
            <a:avLst/>
          </a:prstGeom>
        </p:spPr>
      </p:pic>
    </p:spTree>
    <p:extLst>
      <p:ext uri="{BB962C8B-B14F-4D97-AF65-F5344CB8AC3E}">
        <p14:creationId xmlns:p14="http://schemas.microsoft.com/office/powerpoint/2010/main" val="24965162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7" name="Rectangle 2"/>
          <p:cNvSpPr>
            <a:spLocks noGrp="1" noChangeArrowheads="1"/>
          </p:cNvSpPr>
          <p:nvPr>
            <p:ph type="body"/>
          </p:nvPr>
        </p:nvSpPr>
        <p:spPr>
          <a:xfrm>
            <a:off x="324853" y="1786881"/>
            <a:ext cx="9222956" cy="475252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de-DE" dirty="0">
                <a:latin typeface="Times New Roman" panose="02020603050405020304" pitchFamily="18" charset="0"/>
              </a:rPr>
              <a:t>Ausbildungszentrum für die gesamte Holzwirtschaft. Am Standort </a:t>
            </a:r>
            <a:r>
              <a:rPr lang="de-DE" dirty="0" err="1">
                <a:latin typeface="Times New Roman" panose="02020603050405020304" pitchFamily="18" charset="0"/>
              </a:rPr>
              <a:t>Kuchl</a:t>
            </a:r>
            <a:r>
              <a:rPr lang="de-DE" dirty="0">
                <a:latin typeface="Times New Roman" panose="02020603050405020304" pitchFamily="18" charset="0"/>
              </a:rPr>
              <a:t> findet man alles: von der Lehre bis hin zum akademischen Abschluss. LBS für Tischler, Säge- und Holztechniker, EBS, Fachhochschule, HTL und Fachschule. Alle haben gemeinsam, dass die Ausbildung rund um den Werkstoff Holz stattfindet. </a:t>
            </a:r>
            <a:r>
              <a:rPr lang="de-DE" b="1" dirty="0">
                <a:latin typeface="Times New Roman" panose="02020603050405020304" pitchFamily="18" charset="0"/>
              </a:rPr>
              <a:t>Kompetenzzentrum </a:t>
            </a:r>
            <a:r>
              <a:rPr lang="de-DE" b="1" dirty="0" err="1">
                <a:latin typeface="Times New Roman" panose="02020603050405020304" pitchFamily="18" charset="0"/>
              </a:rPr>
              <a:t>Kuchl</a:t>
            </a:r>
            <a:r>
              <a:rPr lang="de-DE" b="1" dirty="0">
                <a:latin typeface="Times New Roman" panose="02020603050405020304" pitchFamily="18" charset="0"/>
              </a:rPr>
              <a:t>.</a:t>
            </a:r>
            <a:r>
              <a:rPr lang="de-DE" dirty="0">
                <a:latin typeface="Times New Roman" panose="02020603050405020304" pitchFamily="18" charset="0"/>
              </a:rPr>
              <a:t> 1000 junge Menschen am Standort, 400 besuchen HTL und FS. Ausbildungszentrum mehr als nur eine Schule, ein Campus. 300 Schülerinnen und Schüler im Internat, weil wir so einzigartig sind. Unsere Schüler kommen aus ganz Österreich, Deutschland und Südtirol.</a:t>
            </a:r>
          </a:p>
          <a:p>
            <a:r>
              <a:rPr lang="de-DE" dirty="0">
                <a:latin typeface="Times New Roman" panose="02020603050405020304" pitchFamily="18" charset="0"/>
              </a:rPr>
              <a:t>Wissens Campus </a:t>
            </a:r>
            <a:r>
              <a:rPr lang="de-DE" dirty="0" err="1">
                <a:latin typeface="Times New Roman" panose="02020603050405020304" pitchFamily="18" charset="0"/>
              </a:rPr>
              <a:t>Kuchl</a:t>
            </a:r>
            <a:r>
              <a:rPr lang="de-DE" dirty="0">
                <a:latin typeface="Times New Roman" panose="02020603050405020304" pitchFamily="18" charset="0"/>
              </a:rPr>
              <a:t> (Berufsschule, Fachschule, HTL, Einrichtungsberaterschule, FH) stellen sich vor. Europaweit einzigartiger Standort. </a:t>
            </a:r>
          </a:p>
          <a:p>
            <a:r>
              <a:rPr lang="de-DE" b="1" dirty="0">
                <a:latin typeface="Times New Roman" panose="02020603050405020304" pitchFamily="18" charset="0"/>
              </a:rPr>
              <a:t>Weiterbildung &amp; Dienstleistung am HTK</a:t>
            </a:r>
          </a:p>
          <a:p>
            <a:r>
              <a:rPr lang="de-DE" dirty="0">
                <a:latin typeface="Times New Roman" panose="02020603050405020304" pitchFamily="18" charset="0"/>
              </a:rPr>
              <a:t>Werkmeisterausbildung Dauer: 2 Jahre, Präsenzphasen: 1 Woche im September und zirka ein mal pro Monat ein Wochenende, international anerkannt, Unternehmerprüfung, Fachteil Berufsreifeprüfung, starker wirtschaftlicher Schwerpunkt</a:t>
            </a:r>
          </a:p>
          <a:p>
            <a:r>
              <a:rPr lang="de-DE" dirty="0">
                <a:latin typeface="Times New Roman" panose="02020603050405020304" pitchFamily="18" charset="0"/>
              </a:rPr>
              <a:t>Schwerpunkte: Säge- und Holzbearbeitungstechnik, Möbel- und Innenausbau, Holzbau, Holzwerkstoffe, Material- und Produktprüfung, Zugangsvoraussetzungen: Fachschule Holz oder facheinschlägiger Lehrabschluss</a:t>
            </a:r>
          </a:p>
          <a:p>
            <a:r>
              <a:rPr lang="de-DE" dirty="0">
                <a:latin typeface="Times New Roman" panose="02020603050405020304" pitchFamily="18" charset="0"/>
              </a:rPr>
              <a:t>Seminare: Gatterführerkurs, </a:t>
            </a:r>
            <a:r>
              <a:rPr lang="de-DE" dirty="0" err="1">
                <a:latin typeface="Times New Roman" panose="02020603050405020304" pitchFamily="18" charset="0"/>
              </a:rPr>
              <a:t>Bandsägenführerkurs</a:t>
            </a:r>
            <a:r>
              <a:rPr lang="de-DE" dirty="0">
                <a:latin typeface="Times New Roman" panose="02020603050405020304" pitchFamily="18" charset="0"/>
              </a:rPr>
              <a:t>, Biomasseübernahme, Rundholzübernahme, Schnittholzsortierung, Werkzeuginstandsetzung, Kosten- und Leistungsrechnung, Holztrocknung, CNC Technik, </a:t>
            </a:r>
            <a:r>
              <a:rPr lang="de-DE" dirty="0" err="1">
                <a:latin typeface="Times New Roman" panose="02020603050405020304" pitchFamily="18" charset="0"/>
              </a:rPr>
              <a:t>Einschnittkalkulation</a:t>
            </a:r>
            <a:r>
              <a:rPr lang="de-DE" dirty="0">
                <a:latin typeface="Times New Roman" panose="02020603050405020304" pitchFamily="18" charset="0"/>
              </a:rPr>
              <a:t>, Verkaufstechnik, Grundkurs Holz</a:t>
            </a:r>
          </a:p>
          <a:p>
            <a:r>
              <a:rPr lang="de-DE" b="1" dirty="0"/>
              <a:t>EBS (Einrichtungsberaterschule)</a:t>
            </a:r>
          </a:p>
          <a:p>
            <a:r>
              <a:rPr lang="de-DE" dirty="0"/>
              <a:t>Einjähriger Jahrgang, man muss Volljährig sein; Leute sollen im Einrichtungshandel arbeiten. Es gibt eine </a:t>
            </a:r>
            <a:r>
              <a:rPr lang="de-DE" dirty="0" err="1"/>
              <a:t>Aufnahmsprüfung</a:t>
            </a:r>
            <a:r>
              <a:rPr lang="de-DE" dirty="0"/>
              <a:t>. Dauer: 1 Jahr, </a:t>
            </a:r>
          </a:p>
          <a:p>
            <a:r>
              <a:rPr lang="de-DE" dirty="0"/>
              <a:t>Einrichtungsberater-Akademie: Parallel dazu wurde Akademie gegründet. Fachschulen, Tischlerausbildung, Gymnasien, 35 Jahre, Quereinsteiger, 13 Kurse, Fortbildung, 3-5 Tageskurse. Man kann auch einzelne Kurse besuchen.</a:t>
            </a:r>
          </a:p>
        </p:txBody>
      </p:sp>
      <p:sp>
        <p:nvSpPr>
          <p:cNvPr id="3" name="Folienbildplatzhalter 2"/>
          <p:cNvSpPr>
            <a:spLocks noGrp="1" noRot="1" noChangeAspect="1"/>
          </p:cNvSpPr>
          <p:nvPr>
            <p:ph type="sldImg"/>
          </p:nvPr>
        </p:nvSpPr>
        <p:spPr>
          <a:xfrm>
            <a:off x="3352800" y="-11113"/>
            <a:ext cx="2736850" cy="2052638"/>
          </a:xfrm>
        </p:spPr>
      </p:sp>
    </p:spTree>
    <p:extLst>
      <p:ext uri="{BB962C8B-B14F-4D97-AF65-F5344CB8AC3E}">
        <p14:creationId xmlns:p14="http://schemas.microsoft.com/office/powerpoint/2010/main" val="11125241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3" name="Rectangle 2"/>
          <p:cNvSpPr>
            <a:spLocks noGrp="1" noChangeArrowheads="1"/>
          </p:cNvSpPr>
          <p:nvPr>
            <p:ph type="body"/>
          </p:nvPr>
        </p:nvSpPr>
        <p:spPr>
          <a:xfrm>
            <a:off x="1047490" y="5315273"/>
            <a:ext cx="7777685" cy="104559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nchor="ctr"/>
          <a:lstStyle/>
          <a:p>
            <a:r>
              <a:rPr lang="de-DE" dirty="0">
                <a:latin typeface="Times New Roman" panose="02020603050405020304" pitchFamily="18" charset="0"/>
              </a:rPr>
              <a:t>Unsere Schüler kommen aus ganz Österreich, weil wir einzigartig sind. Sogar aus Deutschland und von Südtirol haben wir Schüler</a:t>
            </a:r>
          </a:p>
          <a:p>
            <a:endParaRPr lang="de-DE" dirty="0">
              <a:latin typeface="Times New Roman" panose="02020603050405020304" pitchFamily="18" charset="0"/>
            </a:endParaRPr>
          </a:p>
        </p:txBody>
      </p:sp>
      <p:sp>
        <p:nvSpPr>
          <p:cNvPr id="4" name="Folienbildplatzhalter 1"/>
          <p:cNvSpPr>
            <a:spLocks noGrp="1" noRot="1" noChangeAspect="1"/>
          </p:cNvSpPr>
          <p:nvPr>
            <p:ph type="sldImg"/>
          </p:nvPr>
        </p:nvSpPr>
        <p:spPr>
          <a:xfrm>
            <a:off x="2560638" y="995363"/>
            <a:ext cx="5613400" cy="4211637"/>
          </a:xfrm>
        </p:spPr>
      </p:sp>
    </p:spTree>
    <p:extLst>
      <p:ext uri="{BB962C8B-B14F-4D97-AF65-F5344CB8AC3E}">
        <p14:creationId xmlns:p14="http://schemas.microsoft.com/office/powerpoint/2010/main" val="660060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5" name="Rectangle 2"/>
          <p:cNvSpPr>
            <a:spLocks noGrp="1" noChangeArrowheads="1"/>
          </p:cNvSpPr>
          <p:nvPr>
            <p:ph type="body"/>
          </p:nvPr>
        </p:nvSpPr>
        <p:spPr>
          <a:xfrm>
            <a:off x="1023673" y="3374989"/>
            <a:ext cx="8054181" cy="312478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noAutofit/>
          </a:bodyPr>
          <a:lstStyle/>
          <a:p>
            <a:r>
              <a:rPr lang="de-DE" dirty="0">
                <a:latin typeface="Times New Roman" panose="02020603050405020304" pitchFamily="18" charset="0"/>
              </a:rPr>
              <a:t>3 Säulen: Aufgrund unserer Kombination aus Holz/Technik, Wirtschaft und Sprachen sind wir so einzigartig. Es ist schwierig sich mit 13 Jahren für eine Richtung zu entscheiden, deshalb setzen wir auf eine breite Ausbildung. Jeder kann sich dann im späteren Berufsleben für eine Spezialisierung entscheiden. (z.B. eher Technik, eher Wirtschaft, eher Verkauf...)</a:t>
            </a:r>
          </a:p>
          <a:p>
            <a:r>
              <a:rPr lang="de-DE" dirty="0">
                <a:latin typeface="Times New Roman" panose="02020603050405020304" pitchFamily="18" charset="0"/>
              </a:rPr>
              <a:t>Historische Entwicklung: Vor mehr als 70 Jahren wurde eine Berufsschule gegründet, weil die Sägewerker in Österreich qualifizierte Mitarbeiter gebraucht haben. Grundüberlegung, was muss ein junger Mensch können, damit er eine Führungsposition einnehmen kann. Diese Kompetenzen gelten heute umso mehr. Was braucht ein junger Mensch: perfekte Materialkenntnisse (das bietet sonst keine andere Ausbildung in dieser Qualität), Anlagentechnik, Maschinenbau, Elektrotechnik bis hin zum Hochbau.</a:t>
            </a:r>
          </a:p>
          <a:p>
            <a:r>
              <a:rPr lang="de-DE" dirty="0">
                <a:latin typeface="Times New Roman" panose="02020603050405020304" pitchFamily="18" charset="0"/>
              </a:rPr>
              <a:t>Was braucht man noch um eine Führungskraft werden zu können? Basiswissen im Wirtschaftsbereich. Wirtschaftskenntnisse man muss Bilanz lesen können, ein Werkstück kalkulieren können. </a:t>
            </a:r>
          </a:p>
          <a:p>
            <a:r>
              <a:rPr lang="de-DE" dirty="0">
                <a:latin typeface="Times New Roman" panose="02020603050405020304" pitchFamily="18" charset="0"/>
              </a:rPr>
              <a:t>Fundierte Allgemeinbildung speziell Sprachen. Englisch, Italienisch, Russisch</a:t>
            </a:r>
          </a:p>
          <a:p>
            <a:endParaRPr lang="de-DE" dirty="0">
              <a:latin typeface="Times New Roman" panose="02020603050405020304" pitchFamily="18" charset="0"/>
            </a:endParaRPr>
          </a:p>
        </p:txBody>
      </p:sp>
      <p:sp>
        <p:nvSpPr>
          <p:cNvPr id="4" name="Folienbildplatzhalter 1"/>
          <p:cNvSpPr>
            <a:spLocks noGrp="1" noRot="1" noChangeAspect="1"/>
          </p:cNvSpPr>
          <p:nvPr>
            <p:ph type="sldImg"/>
          </p:nvPr>
        </p:nvSpPr>
        <p:spPr>
          <a:xfrm>
            <a:off x="3538538" y="452438"/>
            <a:ext cx="4421187" cy="3317875"/>
          </a:xfrm>
        </p:spPr>
      </p:sp>
    </p:spTree>
    <p:extLst>
      <p:ext uri="{BB962C8B-B14F-4D97-AF65-F5344CB8AC3E}">
        <p14:creationId xmlns:p14="http://schemas.microsoft.com/office/powerpoint/2010/main" val="4119180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7651" name="Rectangle 2"/>
          <p:cNvSpPr>
            <a:spLocks noGrp="1" noChangeArrowheads="1"/>
          </p:cNvSpPr>
          <p:nvPr>
            <p:ph type="body"/>
          </p:nvPr>
        </p:nvSpPr>
        <p:spPr>
          <a:xfrm>
            <a:off x="399827" y="3406080"/>
            <a:ext cx="8928992" cy="29778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de-DE" dirty="0">
                <a:latin typeface="Times New Roman" panose="02020603050405020304" pitchFamily="18" charset="0"/>
              </a:rPr>
              <a:t>Fachschule:</a:t>
            </a:r>
          </a:p>
          <a:p>
            <a:r>
              <a:rPr lang="de-DE" dirty="0">
                <a:latin typeface="Times New Roman" panose="02020603050405020304" pitchFamily="18" charset="0"/>
              </a:rPr>
              <a:t>4 Möglichkeiten</a:t>
            </a:r>
            <a:r>
              <a:rPr lang="de-DE" baseline="0" dirty="0">
                <a:latin typeface="Times New Roman" panose="02020603050405020304" pitchFamily="18" charset="0"/>
              </a:rPr>
              <a:t> für die Fachschüler (</a:t>
            </a:r>
            <a:r>
              <a:rPr lang="de-DE" baseline="0" dirty="0" err="1">
                <a:latin typeface="Times New Roman" panose="02020603050405020304" pitchFamily="18" charset="0"/>
              </a:rPr>
              <a:t>HolztechnikerIn</a:t>
            </a:r>
            <a:r>
              <a:rPr lang="de-DE" baseline="0" dirty="0">
                <a:latin typeface="Times New Roman" panose="02020603050405020304" pitchFamily="18" charset="0"/>
              </a:rPr>
              <a:t>,</a:t>
            </a:r>
            <a:r>
              <a:rPr lang="de-DE" dirty="0">
                <a:latin typeface="Times New Roman" panose="02020603050405020304" pitchFamily="18" charset="0"/>
              </a:rPr>
              <a:t> </a:t>
            </a:r>
            <a:r>
              <a:rPr lang="de-DE" dirty="0" err="1">
                <a:latin typeface="Times New Roman" panose="02020603050405020304" pitchFamily="18" charset="0"/>
              </a:rPr>
              <a:t>HolzbautechnikerIn</a:t>
            </a:r>
            <a:r>
              <a:rPr lang="de-DE" dirty="0">
                <a:latin typeface="Times New Roman" panose="02020603050405020304" pitchFamily="18" charset="0"/>
              </a:rPr>
              <a:t>, </a:t>
            </a:r>
            <a:r>
              <a:rPr lang="de-DE" dirty="0" err="1">
                <a:latin typeface="Times New Roman" panose="02020603050405020304" pitchFamily="18" charset="0"/>
              </a:rPr>
              <a:t>TischlereitechnikerIn</a:t>
            </a:r>
            <a:r>
              <a:rPr lang="de-DE" dirty="0">
                <a:latin typeface="Times New Roman" panose="02020603050405020304" pitchFamily="18" charset="0"/>
              </a:rPr>
              <a:t>, Umstieg HTL</a:t>
            </a:r>
          </a:p>
          <a:p>
            <a:r>
              <a:rPr lang="de-DE" dirty="0">
                <a:latin typeface="Times New Roman" panose="02020603050405020304" pitchFamily="18" charset="0"/>
              </a:rPr>
              <a:t>Ausbildung ist</a:t>
            </a:r>
            <a:r>
              <a:rPr lang="de-DE" baseline="0" dirty="0">
                <a:latin typeface="Times New Roman" panose="02020603050405020304" pitchFamily="18" charset="0"/>
              </a:rPr>
              <a:t> nicht</a:t>
            </a:r>
            <a:r>
              <a:rPr lang="de-DE" dirty="0">
                <a:latin typeface="Times New Roman" panose="02020603050405020304" pitchFamily="18" charset="0"/>
              </a:rPr>
              <a:t> auf gewerbliche (handwerkliche) Ausbildung ausgerichtet, sondern auf die Industrie. </a:t>
            </a:r>
          </a:p>
          <a:p>
            <a:r>
              <a:rPr lang="de-DE" dirty="0">
                <a:latin typeface="Times New Roman" panose="02020603050405020304" pitchFamily="18" charset="0"/>
              </a:rPr>
              <a:t>Fachschule ist auf die praktische Anwendung ausgerichtet, er ist der praktisch Begabtere. Der seine Tätigkeit im praktischen Bereich finden wird. Produktionstechniker, die meisten finden ihre Anstellung in der Fertigung. Zweite wichtige Schiene: Handel, Verkauf. Fachschüler sind in der Lage nach einigen Jahren Führungspositionen zu übernehmen, wie Schichtleiter, Betriebsleiter. Säger, Händler sind freie Gewerbe, können dort tätig sein. Abschluss ist schwer zu vergleichen mit einer Lehre, sind zwei unterschiedliche Schienen. Abschluss: Facharbeiter, Unternehmerprüfung (d.h. Man kann z. B. Einen Holzhandel oder ein Sägewerk gründen, ohne zusätzlich Prüfungen machen zu müssen)</a:t>
            </a:r>
          </a:p>
          <a:p>
            <a:endParaRPr lang="de-DE" dirty="0">
              <a:latin typeface="Times New Roman" panose="02020603050405020304" pitchFamily="18" charset="0"/>
            </a:endParaRPr>
          </a:p>
          <a:p>
            <a:r>
              <a:rPr lang="de-DE" dirty="0">
                <a:latin typeface="Times New Roman" panose="02020603050405020304" pitchFamily="18" charset="0"/>
              </a:rPr>
              <a:t>HTL:</a:t>
            </a:r>
          </a:p>
          <a:p>
            <a:r>
              <a:rPr lang="de-DE" dirty="0">
                <a:latin typeface="Times New Roman" panose="02020603050405020304" pitchFamily="18" charset="0"/>
              </a:rPr>
              <a:t>mehr Theorieunterricht aber auch Praxisunterricht. Ziel unserer Ausbildung ist, dass er Fach- und Führungskraft in der Holzwirtschaft wird. Abschluss: Matura, Unternehmerprüfung; nach 3 Jahren Berufspraxis kann man den Titel Ing. ansuchen.</a:t>
            </a:r>
          </a:p>
          <a:p>
            <a:r>
              <a:rPr lang="de-DE" dirty="0">
                <a:latin typeface="Times New Roman" panose="02020603050405020304" pitchFamily="18" charset="0"/>
              </a:rPr>
              <a:t>Abschluss: WIRTSCHAFTSINGENIEUR (IN) –Holztechnik</a:t>
            </a:r>
          </a:p>
          <a:p>
            <a:r>
              <a:rPr lang="de-DE" dirty="0">
                <a:latin typeface="Times New Roman" panose="02020603050405020304" pitchFamily="18" charset="0"/>
              </a:rPr>
              <a:t>Ab 4. Klasse Wahlmöglichkeit zwischen den Schwerpunkten „Holzbau“ und „Holztechnik und Innovation“</a:t>
            </a:r>
          </a:p>
        </p:txBody>
      </p:sp>
      <p:sp>
        <p:nvSpPr>
          <p:cNvPr id="4" name="Folienbildplatzhalter 1"/>
          <p:cNvSpPr>
            <a:spLocks noGrp="1" noRot="1" noChangeAspect="1"/>
          </p:cNvSpPr>
          <p:nvPr>
            <p:ph type="sldImg"/>
          </p:nvPr>
        </p:nvSpPr>
        <p:spPr>
          <a:xfrm>
            <a:off x="2346325" y="203200"/>
            <a:ext cx="4605338" cy="3455988"/>
          </a:xfrm>
        </p:spPr>
      </p:sp>
    </p:spTree>
    <p:extLst>
      <p:ext uri="{BB962C8B-B14F-4D97-AF65-F5344CB8AC3E}">
        <p14:creationId xmlns:p14="http://schemas.microsoft.com/office/powerpoint/2010/main" val="2886840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699" name="Rectangle 2"/>
          <p:cNvSpPr>
            <a:spLocks noGrp="1" noChangeArrowheads="1"/>
          </p:cNvSpPr>
          <p:nvPr>
            <p:ph type="body"/>
          </p:nvPr>
        </p:nvSpPr>
        <p:spPr>
          <a:xfrm>
            <a:off x="687861" y="4739208"/>
            <a:ext cx="7769343" cy="174056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r>
              <a:rPr lang="de-DE" dirty="0">
                <a:latin typeface="Times New Roman" panose="02020603050405020304" pitchFamily="18" charset="0"/>
              </a:rPr>
              <a:t>Internat: </a:t>
            </a:r>
          </a:p>
          <a:p>
            <a:r>
              <a:rPr lang="de-DE" dirty="0">
                <a:latin typeface="Times New Roman" panose="02020603050405020304" pitchFamily="18" charset="0"/>
              </a:rPr>
              <a:t>Uns ist es wichtig, dass die Schüler gut aufgehoben sind, dass sie sich bei uns wohlfühlen.</a:t>
            </a:r>
          </a:p>
          <a:p>
            <a:r>
              <a:rPr lang="de-DE" dirty="0">
                <a:latin typeface="Times New Roman" panose="02020603050405020304" pitchFamily="18" charset="0"/>
              </a:rPr>
              <a:t>Für die Persönlichkeitsbildung ist das Internat wichtig. Was bringt das Leben am Standort?</a:t>
            </a:r>
          </a:p>
          <a:p>
            <a:r>
              <a:rPr lang="de-DE" dirty="0">
                <a:latin typeface="Times New Roman" panose="02020603050405020304" pitchFamily="18" charset="0"/>
              </a:rPr>
              <a:t>Prägende Zeit, Zeit die zusammenschweißt. </a:t>
            </a:r>
          </a:p>
          <a:p>
            <a:pPr algn="just"/>
            <a:r>
              <a:rPr lang="de-DE" dirty="0">
                <a:latin typeface="Times New Roman" panose="02020603050405020304" pitchFamily="18" charset="0"/>
              </a:rPr>
              <a:t>Vorteile in der Persönlichkeitsentwicklung, Freundschaften, die ein Leben lang halten. Bei Klassentreffen wird mir bewusst wie gut man zusammenhält. Unsere Absolventen bilden ein Netzwerk, das ist fantastisch. </a:t>
            </a:r>
          </a:p>
          <a:p>
            <a:endParaRPr lang="de-DE" dirty="0">
              <a:latin typeface="Times New Roman" panose="02020603050405020304" pitchFamily="18" charset="0"/>
            </a:endParaRPr>
          </a:p>
          <a:p>
            <a:endParaRPr lang="de-DE" dirty="0">
              <a:latin typeface="Times New Roman" panose="02020603050405020304" pitchFamily="18" charset="0"/>
            </a:endParaRPr>
          </a:p>
        </p:txBody>
      </p:sp>
      <p:sp>
        <p:nvSpPr>
          <p:cNvPr id="4" name="Folienbildplatzhalter 1"/>
          <p:cNvSpPr>
            <a:spLocks noGrp="1" noRot="1" noChangeAspect="1"/>
          </p:cNvSpPr>
          <p:nvPr>
            <p:ph type="sldImg"/>
          </p:nvPr>
        </p:nvSpPr>
        <p:spPr>
          <a:xfrm>
            <a:off x="2420938" y="842963"/>
            <a:ext cx="5041900" cy="3781425"/>
          </a:xfrm>
        </p:spPr>
      </p:sp>
    </p:spTree>
    <p:extLst>
      <p:ext uri="{BB962C8B-B14F-4D97-AF65-F5344CB8AC3E}">
        <p14:creationId xmlns:p14="http://schemas.microsoft.com/office/powerpoint/2010/main" val="3574398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3" name="Rectangle 2"/>
          <p:cNvSpPr>
            <a:spLocks noGrp="1" noChangeArrowheads="1"/>
          </p:cNvSpPr>
          <p:nvPr>
            <p:ph type="body"/>
          </p:nvPr>
        </p:nvSpPr>
        <p:spPr>
          <a:xfrm>
            <a:off x="829769" y="4023528"/>
            <a:ext cx="7927040" cy="214922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lstStyle/>
          <a:p>
            <a:endParaRPr lang="de-DE" dirty="0">
              <a:latin typeface="Times New Roman" panose="02020603050405020304" pitchFamily="18" charset="0"/>
            </a:endParaRPr>
          </a:p>
        </p:txBody>
      </p:sp>
      <p:sp>
        <p:nvSpPr>
          <p:cNvPr id="4" name="Folienbildplatzhalter 1"/>
          <p:cNvSpPr>
            <a:spLocks noGrp="1" noRot="1" noChangeAspect="1"/>
          </p:cNvSpPr>
          <p:nvPr>
            <p:ph type="sldImg"/>
          </p:nvPr>
        </p:nvSpPr>
        <p:spPr>
          <a:xfrm>
            <a:off x="1670050" y="271463"/>
            <a:ext cx="4408488" cy="3308350"/>
          </a:xfrm>
        </p:spPr>
      </p:sp>
    </p:spTree>
    <p:extLst>
      <p:ext uri="{BB962C8B-B14F-4D97-AF65-F5344CB8AC3E}">
        <p14:creationId xmlns:p14="http://schemas.microsoft.com/office/powerpoint/2010/main" val="15718221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9" name="Rectangle 2"/>
          <p:cNvSpPr>
            <a:spLocks noGrp="1" noChangeArrowheads="1"/>
          </p:cNvSpPr>
          <p:nvPr>
            <p:ph type="body"/>
          </p:nvPr>
        </p:nvSpPr>
        <p:spPr>
          <a:xfrm>
            <a:off x="324644" y="3727921"/>
            <a:ext cx="9217024" cy="275542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r>
              <a:rPr lang="de-DE" b="1" dirty="0">
                <a:latin typeface="Times New Roman" panose="02020603050405020304" pitchFamily="18" charset="0"/>
              </a:rPr>
              <a:t>Schnuppern: Die Schülerinnen und Schüler können mit Freund oder einer Freundin schnuppern kommen. Es ist</a:t>
            </a:r>
            <a:r>
              <a:rPr lang="de-DE" b="1" baseline="0" dirty="0">
                <a:latin typeface="Times New Roman" panose="02020603050405020304" pitchFamily="18" charset="0"/>
              </a:rPr>
              <a:t> kostenlos.</a:t>
            </a:r>
          </a:p>
          <a:p>
            <a:endParaRPr lang="de-DE" b="1" baseline="0" dirty="0">
              <a:latin typeface="Times New Roman" panose="02020603050405020304" pitchFamily="18" charset="0"/>
            </a:endParaRPr>
          </a:p>
          <a:p>
            <a:r>
              <a:rPr lang="de-DE" b="1" baseline="0" dirty="0">
                <a:latin typeface="Times New Roman" panose="02020603050405020304" pitchFamily="18" charset="0"/>
              </a:rPr>
              <a:t>Zielgruppe: Schülerinnen und Schüler aus Gymnasium bzw. Neuer Mittelschule (ca. 13 bis 15 Jahre alt).</a:t>
            </a:r>
          </a:p>
          <a:p>
            <a:r>
              <a:rPr lang="de-DE" b="1" baseline="0" dirty="0">
                <a:latin typeface="Times New Roman" panose="02020603050405020304" pitchFamily="18" charset="0"/>
              </a:rPr>
              <a:t>HTL dauert 5 Jahre: Matura/Abitur und Beruf </a:t>
            </a:r>
            <a:r>
              <a:rPr lang="de-DE" b="1" baseline="0" dirty="0" err="1">
                <a:latin typeface="Times New Roman" panose="02020603050405020304" pitchFamily="18" charset="0"/>
              </a:rPr>
              <a:t>WirtschaftsingenieurIn-Holztechnik&amp;Innovation</a:t>
            </a:r>
            <a:r>
              <a:rPr lang="de-DE" b="1" baseline="0" dirty="0">
                <a:latin typeface="Times New Roman" panose="02020603050405020304" pitchFamily="18" charset="0"/>
              </a:rPr>
              <a:t> oder Wirtschaftsingenieurin-Holzbau</a:t>
            </a:r>
          </a:p>
          <a:p>
            <a:r>
              <a:rPr lang="de-DE" b="1" baseline="0" dirty="0">
                <a:latin typeface="Times New Roman" panose="02020603050405020304" pitchFamily="18" charset="0"/>
              </a:rPr>
              <a:t>Fachschule dauert 4 Jahre: man sucht sich aus ob man </a:t>
            </a:r>
            <a:r>
              <a:rPr lang="de-DE" b="1" baseline="0" dirty="0" err="1">
                <a:latin typeface="Times New Roman" panose="02020603050405020304" pitchFamily="18" charset="0"/>
              </a:rPr>
              <a:t>HolztechnikerIn</a:t>
            </a:r>
            <a:r>
              <a:rPr lang="de-DE" b="1" baseline="0" dirty="0">
                <a:latin typeface="Times New Roman" panose="02020603050405020304" pitchFamily="18" charset="0"/>
              </a:rPr>
              <a:t>, </a:t>
            </a:r>
            <a:r>
              <a:rPr lang="de-DE" b="1" baseline="0" dirty="0" err="1">
                <a:latin typeface="Times New Roman" panose="02020603050405020304" pitchFamily="18" charset="0"/>
              </a:rPr>
              <a:t>HolzbautechnikerIn</a:t>
            </a:r>
            <a:r>
              <a:rPr lang="de-DE" b="1" baseline="0" dirty="0">
                <a:latin typeface="Times New Roman" panose="02020603050405020304" pitchFamily="18" charset="0"/>
              </a:rPr>
              <a:t> oder </a:t>
            </a:r>
            <a:r>
              <a:rPr lang="de-DE" b="1" baseline="0" dirty="0" err="1">
                <a:latin typeface="Times New Roman" panose="02020603050405020304" pitchFamily="18" charset="0"/>
              </a:rPr>
              <a:t>TischlereitechnikerIn</a:t>
            </a:r>
            <a:r>
              <a:rPr lang="de-DE" b="1" baseline="0" dirty="0">
                <a:latin typeface="Times New Roman" panose="02020603050405020304" pitchFamily="18" charset="0"/>
              </a:rPr>
              <a:t> werden will</a:t>
            </a:r>
          </a:p>
          <a:p>
            <a:endParaRPr lang="de-DE" b="1" baseline="0" dirty="0">
              <a:latin typeface="Times New Roman" panose="02020603050405020304" pitchFamily="18" charset="0"/>
            </a:endParaRPr>
          </a:p>
          <a:p>
            <a:r>
              <a:rPr lang="de-DE" dirty="0">
                <a:latin typeface="Times New Roman" panose="02020603050405020304" pitchFamily="18" charset="0"/>
              </a:rPr>
              <a:t>Ausbildung rund um den Werkstoff Holz. Vom stehenden Baum im Wald über das Schnittholz bis hin zu den weiterverarbeiteten Produkten. </a:t>
            </a:r>
          </a:p>
          <a:p>
            <a:r>
              <a:rPr lang="de-DE" dirty="0">
                <a:latin typeface="Times New Roman" panose="02020603050405020304" pitchFamily="18" charset="0"/>
              </a:rPr>
              <a:t>3 Säulen: Aufgrund unserer Kombination aus </a:t>
            </a:r>
            <a:r>
              <a:rPr lang="de-DE" b="1" dirty="0">
                <a:latin typeface="Times New Roman" panose="02020603050405020304" pitchFamily="18" charset="0"/>
              </a:rPr>
              <a:t>Holz/Technik, Wirtschaft und Sprachen (E, I, </a:t>
            </a:r>
            <a:r>
              <a:rPr lang="de-DE" b="1" dirty="0" err="1">
                <a:latin typeface="Times New Roman" panose="02020603050405020304" pitchFamily="18" charset="0"/>
              </a:rPr>
              <a:t>Russ</a:t>
            </a:r>
            <a:r>
              <a:rPr lang="de-DE" b="1" dirty="0">
                <a:latin typeface="Times New Roman" panose="02020603050405020304" pitchFamily="18" charset="0"/>
              </a:rPr>
              <a:t>)</a:t>
            </a:r>
            <a:r>
              <a:rPr lang="de-DE" dirty="0">
                <a:latin typeface="Times New Roman" panose="02020603050405020304" pitchFamily="18" charset="0"/>
              </a:rPr>
              <a:t> sind wir so einzigartig. </a:t>
            </a:r>
          </a:p>
          <a:p>
            <a:r>
              <a:rPr lang="de-DE" dirty="0">
                <a:latin typeface="Times New Roman" panose="02020603050405020304" pitchFamily="18" charset="0"/>
              </a:rPr>
              <a:t>Es ist schwierig sich mit 13 Jahren für eine Richtung zu entscheiden, deshalb setzen wir auf eine breite Ausbildung. </a:t>
            </a:r>
          </a:p>
          <a:p>
            <a:r>
              <a:rPr lang="de-DE" dirty="0">
                <a:latin typeface="Times New Roman" panose="02020603050405020304" pitchFamily="18" charset="0"/>
              </a:rPr>
              <a:t>Jeder kann sich dann im späteren Berufsleben für eine Spezialisierung entscheiden. (z.B. eher Technik, eher Wirtschaft, eher Verkauf...)</a:t>
            </a:r>
          </a:p>
          <a:p>
            <a:endParaRPr lang="de-DE" dirty="0">
              <a:latin typeface="Times New Roman" panose="02020603050405020304" pitchFamily="18" charset="0"/>
            </a:endParaRPr>
          </a:p>
        </p:txBody>
      </p:sp>
      <p:sp>
        <p:nvSpPr>
          <p:cNvPr id="4" name="Folienbildplatzhalter 1"/>
          <p:cNvSpPr>
            <a:spLocks noGrp="1" noRot="1" noChangeAspect="1"/>
          </p:cNvSpPr>
          <p:nvPr>
            <p:ph type="sldImg"/>
          </p:nvPr>
        </p:nvSpPr>
        <p:spPr>
          <a:xfrm>
            <a:off x="2773363" y="487363"/>
            <a:ext cx="4111625" cy="3084512"/>
          </a:xfrm>
        </p:spPr>
      </p:sp>
    </p:spTree>
    <p:extLst>
      <p:ext uri="{BB962C8B-B14F-4D97-AF65-F5344CB8AC3E}">
        <p14:creationId xmlns:p14="http://schemas.microsoft.com/office/powerpoint/2010/main" val="13051936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5" name="Rectangle 2"/>
          <p:cNvSpPr>
            <a:spLocks noGrp="1" noChangeArrowheads="1"/>
          </p:cNvSpPr>
          <p:nvPr>
            <p:ph type="body"/>
          </p:nvPr>
        </p:nvSpPr>
        <p:spPr>
          <a:xfrm>
            <a:off x="831875" y="5462233"/>
            <a:ext cx="8860044" cy="4293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de-DE" dirty="0">
                <a:latin typeface="Times New Roman" panose="02020603050405020304" pitchFamily="18" charset="0"/>
              </a:rPr>
              <a:t>Eingangsbereich </a:t>
            </a:r>
            <a:r>
              <a:rPr lang="de-DE" dirty="0" err="1">
                <a:latin typeface="Times New Roman" panose="02020603050405020304" pitchFamily="18" charset="0"/>
              </a:rPr>
              <a:t>Holztechnikum</a:t>
            </a:r>
            <a:r>
              <a:rPr lang="de-DE" dirty="0">
                <a:latin typeface="Times New Roman" panose="02020603050405020304" pitchFamily="18" charset="0"/>
              </a:rPr>
              <a:t> Kuchl von Schülern gestaltet im Rahmen ihrer Abschlussarbeit</a:t>
            </a:r>
          </a:p>
          <a:p>
            <a:r>
              <a:rPr lang="de-DE" dirty="0">
                <a:latin typeface="Times New Roman" panose="02020603050405020304" pitchFamily="18" charset="0"/>
              </a:rPr>
              <a:t>Biosurfer und Eispickel im Rahmen von Diplomarbeiten entwickelt und gefertigt</a:t>
            </a:r>
          </a:p>
        </p:txBody>
      </p:sp>
      <p:sp>
        <p:nvSpPr>
          <p:cNvPr id="4" name="Folienbildplatzhalter 1"/>
          <p:cNvSpPr>
            <a:spLocks noGrp="1" noRot="1" noChangeAspect="1"/>
          </p:cNvSpPr>
          <p:nvPr>
            <p:ph type="sldImg"/>
          </p:nvPr>
        </p:nvSpPr>
        <p:spPr>
          <a:xfrm>
            <a:off x="2900363" y="271463"/>
            <a:ext cx="6053137" cy="4540250"/>
          </a:xfrm>
        </p:spPr>
      </p:sp>
    </p:spTree>
    <p:extLst>
      <p:ext uri="{BB962C8B-B14F-4D97-AF65-F5344CB8AC3E}">
        <p14:creationId xmlns:p14="http://schemas.microsoft.com/office/powerpoint/2010/main" val="2045932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5" name="Rectangle 2"/>
          <p:cNvSpPr>
            <a:spLocks noGrp="1" noChangeArrowheads="1"/>
          </p:cNvSpPr>
          <p:nvPr>
            <p:ph type="body"/>
          </p:nvPr>
        </p:nvSpPr>
        <p:spPr>
          <a:xfrm>
            <a:off x="1191915" y="5678257"/>
            <a:ext cx="8500004" cy="42938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r>
              <a:rPr lang="de-DE" dirty="0">
                <a:latin typeface="Times New Roman" panose="02020603050405020304" pitchFamily="18" charset="0"/>
              </a:rPr>
              <a:t>Abschlussarbeit Fahrradunterstand, Projekt </a:t>
            </a:r>
            <a:r>
              <a:rPr lang="de-DE" dirty="0" err="1">
                <a:latin typeface="Times New Roman" panose="02020603050405020304" pitchFamily="18" charset="0"/>
              </a:rPr>
              <a:t>Longboardbau</a:t>
            </a:r>
            <a:r>
              <a:rPr lang="de-DE" dirty="0">
                <a:latin typeface="Times New Roman" panose="02020603050405020304" pitchFamily="18" charset="0"/>
              </a:rPr>
              <a:t>, DA </a:t>
            </a:r>
            <a:r>
              <a:rPr lang="de-DE" dirty="0" err="1">
                <a:latin typeface="Times New Roman" panose="02020603050405020304" pitchFamily="18" charset="0"/>
              </a:rPr>
              <a:t>Hurleyschlägerproduktion</a:t>
            </a:r>
            <a:endParaRPr lang="de-DE" dirty="0">
              <a:latin typeface="Times New Roman" panose="02020603050405020304" pitchFamily="18" charset="0"/>
            </a:endParaRPr>
          </a:p>
        </p:txBody>
      </p:sp>
      <p:sp>
        <p:nvSpPr>
          <p:cNvPr id="4" name="Folienbildplatzhalter 1"/>
          <p:cNvSpPr>
            <a:spLocks noGrp="1" noRot="1" noChangeAspect="1"/>
          </p:cNvSpPr>
          <p:nvPr>
            <p:ph type="sldImg"/>
          </p:nvPr>
        </p:nvSpPr>
        <p:spPr>
          <a:xfrm>
            <a:off x="3065463" y="271463"/>
            <a:ext cx="5886450" cy="4416425"/>
          </a:xfrm>
        </p:spPr>
      </p:sp>
    </p:spTree>
    <p:extLst>
      <p:ext uri="{BB962C8B-B14F-4D97-AF65-F5344CB8AC3E}">
        <p14:creationId xmlns:p14="http://schemas.microsoft.com/office/powerpoint/2010/main" val="3835484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izenplatzhalter 1">
            <a:extLst>
              <a:ext uri="{FF2B5EF4-FFF2-40B4-BE49-F238E27FC236}">
                <a16:creationId xmlns:a16="http://schemas.microsoft.com/office/drawing/2014/main" id="{94CA370C-ED22-46A1-99D5-6FC2FF96FD5D}"/>
              </a:ext>
            </a:extLst>
          </p:cNvPr>
          <p:cNvSpPr>
            <a:spLocks noGrp="1"/>
          </p:cNvSpPr>
          <p:nvPr>
            <p:ph type="body" idx="1"/>
          </p:nvPr>
        </p:nvSpPr>
        <p:spPr/>
        <p:txBody>
          <a:bodyPr/>
          <a:lstStyle/>
          <a:p>
            <a:r>
              <a:rPr lang="de-DE" dirty="0"/>
              <a:t>Jeder, der nicht weiß, was</a:t>
            </a:r>
            <a:r>
              <a:rPr lang="de-DE" baseline="0" dirty="0"/>
              <a:t> er werden will ist bei uns gut aufgehoben. Bei uns lernt man von allem was. Wir möchten, dass unsere Schüler einen Abschluss schaffen.</a:t>
            </a:r>
          </a:p>
          <a:p>
            <a:r>
              <a:rPr lang="de-DE" baseline="0" dirty="0"/>
              <a:t>Einzigartig, Jobgarantie, tolles Netzwerk</a:t>
            </a:r>
          </a:p>
          <a:p>
            <a:r>
              <a:rPr lang="de-DE" baseline="0" dirty="0"/>
              <a:t>Man kann in eine „normale“ Schule gehen, wir sind aber eine besondere und spezielle Schule. Am besten so viel wie möglich anschauen, jeder findet für sich das Richtige.</a:t>
            </a:r>
          </a:p>
          <a:p>
            <a:endParaRPr lang="de-DE" baseline="0" dirty="0"/>
          </a:p>
          <a:p>
            <a:pPr marL="0" marR="0" lvl="0" indent="0" algn="l" defTabSz="449263" rtl="0" eaLnBrk="0" fontAlgn="base" latinLnBrk="0" hangingPunct="0">
              <a:lnSpc>
                <a:spcPct val="100000"/>
              </a:lnSpc>
              <a:spcBef>
                <a:spcPct val="30000"/>
              </a:spcBef>
              <a:spcAft>
                <a:spcPct val="0"/>
              </a:spcAft>
              <a:buClr>
                <a:srgbClr val="000000"/>
              </a:buClr>
              <a:buSzPct val="100000"/>
              <a:buFont typeface="Times New Roman" panose="02020603050405020304" pitchFamily="18" charset="0"/>
              <a:buNone/>
              <a:tabLst/>
              <a:defRPr/>
            </a:pPr>
            <a:r>
              <a:rPr lang="de-DE" dirty="0">
                <a:latin typeface="Times New Roman" panose="02020603050405020304" pitchFamily="18" charset="0"/>
              </a:rPr>
              <a:t>Diese Wellnessliege wird in der dritten Klasse im Unterricht</a:t>
            </a:r>
            <a:r>
              <a:rPr lang="de-DE" baseline="0" dirty="0">
                <a:latin typeface="Times New Roman" panose="02020603050405020304" pitchFamily="18" charset="0"/>
              </a:rPr>
              <a:t> gemacht- CNC-Produktion</a:t>
            </a:r>
            <a:endParaRPr lang="de-DE" dirty="0">
              <a:latin typeface="Times New Roman" panose="02020603050405020304" pitchFamily="18" charset="0"/>
            </a:endParaRPr>
          </a:p>
          <a:p>
            <a:endParaRPr lang="de-DE" dirty="0"/>
          </a:p>
          <a:p>
            <a:endParaRPr lang="de-DE" dirty="0"/>
          </a:p>
        </p:txBody>
      </p:sp>
    </p:spTree>
    <p:extLst>
      <p:ext uri="{BB962C8B-B14F-4D97-AF65-F5344CB8AC3E}">
        <p14:creationId xmlns:p14="http://schemas.microsoft.com/office/powerpoint/2010/main" val="1581509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Formatvorlage des Untertitelmasters durch Klicken bearbeiten</a:t>
            </a:r>
          </a:p>
        </p:txBody>
      </p:sp>
      <p:sp>
        <p:nvSpPr>
          <p:cNvPr id="4" name="Rectangle 5"/>
          <p:cNvSpPr>
            <a:spLocks noGrp="1" noChangeArrowheads="1"/>
          </p:cNvSpPr>
          <p:nvPr>
            <p:ph type="sldNum" idx="10"/>
          </p:nvPr>
        </p:nvSpPr>
        <p:spPr/>
        <p:txBody>
          <a:bodyPr/>
          <a:lstStyle>
            <a:lvl1pPr>
              <a:defRPr/>
            </a:lvl1pPr>
          </a:lstStyle>
          <a:p>
            <a:pPr>
              <a:defRPr/>
            </a:pPr>
            <a:fld id="{F0C4ABB4-9135-4C3A-BA3C-C70A6F9D827B}" type="slidenum">
              <a:rPr lang="de-DE"/>
              <a:pPr>
                <a:defRPr/>
              </a:pPr>
              <a:t>‹Nr.›</a:t>
            </a:fld>
            <a:endParaRPr lang="de-DE"/>
          </a:p>
        </p:txBody>
      </p:sp>
    </p:spTree>
    <p:extLst>
      <p:ext uri="{BB962C8B-B14F-4D97-AF65-F5344CB8AC3E}">
        <p14:creationId xmlns:p14="http://schemas.microsoft.com/office/powerpoint/2010/main" val="83425028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5"/>
          <p:cNvSpPr>
            <a:spLocks noGrp="1" noChangeArrowheads="1"/>
          </p:cNvSpPr>
          <p:nvPr>
            <p:ph type="sldNum" idx="10"/>
          </p:nvPr>
        </p:nvSpPr>
        <p:spPr/>
        <p:txBody>
          <a:bodyPr/>
          <a:lstStyle>
            <a:lvl1pPr>
              <a:defRPr/>
            </a:lvl1pPr>
          </a:lstStyle>
          <a:p>
            <a:pPr>
              <a:defRPr/>
            </a:pPr>
            <a:fld id="{31693ABB-F142-4ACD-A2F4-94608B331305}" type="slidenum">
              <a:rPr lang="de-DE"/>
              <a:pPr>
                <a:defRPr/>
              </a:pPr>
              <a:t>‹Nr.›</a:t>
            </a:fld>
            <a:endParaRPr lang="de-DE"/>
          </a:p>
        </p:txBody>
      </p:sp>
    </p:spTree>
    <p:extLst>
      <p:ext uri="{BB962C8B-B14F-4D97-AF65-F5344CB8AC3E}">
        <p14:creationId xmlns:p14="http://schemas.microsoft.com/office/powerpoint/2010/main" val="414522342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Textmasterformat bearbeiten</a:t>
            </a:r>
          </a:p>
        </p:txBody>
      </p:sp>
      <p:sp>
        <p:nvSpPr>
          <p:cNvPr id="4" name="Rectangle 5"/>
          <p:cNvSpPr>
            <a:spLocks noGrp="1" noChangeArrowheads="1"/>
          </p:cNvSpPr>
          <p:nvPr>
            <p:ph type="sldNum" idx="10"/>
          </p:nvPr>
        </p:nvSpPr>
        <p:spPr/>
        <p:txBody>
          <a:bodyPr/>
          <a:lstStyle>
            <a:lvl1pPr>
              <a:defRPr/>
            </a:lvl1pPr>
          </a:lstStyle>
          <a:p>
            <a:pPr>
              <a:defRPr/>
            </a:pPr>
            <a:fld id="{20BF4C5F-292B-4F54-A378-45C32BC89CFC}" type="slidenum">
              <a:rPr lang="de-DE"/>
              <a:pPr>
                <a:defRPr/>
              </a:pPr>
              <a:t>‹Nr.›</a:t>
            </a:fld>
            <a:endParaRPr lang="de-DE"/>
          </a:p>
        </p:txBody>
      </p:sp>
    </p:spTree>
    <p:extLst>
      <p:ext uri="{BB962C8B-B14F-4D97-AF65-F5344CB8AC3E}">
        <p14:creationId xmlns:p14="http://schemas.microsoft.com/office/powerpoint/2010/main" val="341663987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457200" y="1600200"/>
            <a:ext cx="3990975" cy="4430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4600575" y="1600200"/>
            <a:ext cx="3990975" cy="44307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Rectangle 5"/>
          <p:cNvSpPr>
            <a:spLocks noGrp="1" noChangeArrowheads="1"/>
          </p:cNvSpPr>
          <p:nvPr>
            <p:ph type="sldNum" idx="10"/>
          </p:nvPr>
        </p:nvSpPr>
        <p:spPr/>
        <p:txBody>
          <a:bodyPr/>
          <a:lstStyle>
            <a:lvl1pPr>
              <a:defRPr/>
            </a:lvl1pPr>
          </a:lstStyle>
          <a:p>
            <a:pPr>
              <a:defRPr/>
            </a:pPr>
            <a:fld id="{EA26C5FE-F234-44A9-88A2-FE40938DA694}" type="slidenum">
              <a:rPr lang="de-DE"/>
              <a:pPr>
                <a:defRPr/>
              </a:pPr>
              <a:t>‹Nr.›</a:t>
            </a:fld>
            <a:endParaRPr lang="de-DE"/>
          </a:p>
        </p:txBody>
      </p:sp>
    </p:spTree>
    <p:extLst>
      <p:ext uri="{BB962C8B-B14F-4D97-AF65-F5344CB8AC3E}">
        <p14:creationId xmlns:p14="http://schemas.microsoft.com/office/powerpoint/2010/main" val="295572971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457200" y="274638"/>
            <a:ext cx="8229600" cy="1143000"/>
          </a:xfrm>
        </p:spPr>
        <p:txBody>
          <a:bodyPr/>
          <a:lstStyle>
            <a:lvl1pPr>
              <a:defRPr/>
            </a:lvl1pPr>
          </a:lstStyle>
          <a:p>
            <a:r>
              <a:rPr lang="de-DE"/>
              <a:t>Titelmasterformat durch Klicken bearbeiten</a:t>
            </a:r>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7" name="Rectangle 5"/>
          <p:cNvSpPr>
            <a:spLocks noGrp="1" noChangeArrowheads="1"/>
          </p:cNvSpPr>
          <p:nvPr>
            <p:ph type="sldNum" idx="10"/>
          </p:nvPr>
        </p:nvSpPr>
        <p:spPr/>
        <p:txBody>
          <a:bodyPr/>
          <a:lstStyle>
            <a:lvl1pPr>
              <a:defRPr/>
            </a:lvl1pPr>
          </a:lstStyle>
          <a:p>
            <a:pPr>
              <a:defRPr/>
            </a:pPr>
            <a:fld id="{D3583CB9-38B3-424F-8716-DF9C7A9FEE41}" type="slidenum">
              <a:rPr lang="de-DE"/>
              <a:pPr>
                <a:defRPr/>
              </a:pPr>
              <a:t>‹Nr.›</a:t>
            </a:fld>
            <a:endParaRPr lang="de-DE"/>
          </a:p>
        </p:txBody>
      </p:sp>
    </p:spTree>
    <p:extLst>
      <p:ext uri="{BB962C8B-B14F-4D97-AF65-F5344CB8AC3E}">
        <p14:creationId xmlns:p14="http://schemas.microsoft.com/office/powerpoint/2010/main" val="15229055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Rectangle 5"/>
          <p:cNvSpPr>
            <a:spLocks noGrp="1" noChangeArrowheads="1"/>
          </p:cNvSpPr>
          <p:nvPr>
            <p:ph type="sldNum" idx="10"/>
          </p:nvPr>
        </p:nvSpPr>
        <p:spPr/>
        <p:txBody>
          <a:bodyPr/>
          <a:lstStyle>
            <a:lvl1pPr>
              <a:defRPr/>
            </a:lvl1pPr>
          </a:lstStyle>
          <a:p>
            <a:pPr>
              <a:defRPr/>
            </a:pPr>
            <a:fld id="{D9EC8830-DD72-450E-99C2-2BE4F60D1E35}" type="slidenum">
              <a:rPr lang="de-DE"/>
              <a:pPr>
                <a:defRPr/>
              </a:pPr>
              <a:t>‹Nr.›</a:t>
            </a:fld>
            <a:endParaRPr lang="de-DE"/>
          </a:p>
        </p:txBody>
      </p:sp>
    </p:spTree>
    <p:extLst>
      <p:ext uri="{BB962C8B-B14F-4D97-AF65-F5344CB8AC3E}">
        <p14:creationId xmlns:p14="http://schemas.microsoft.com/office/powerpoint/2010/main" val="985516707"/>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Rectangle 5"/>
          <p:cNvSpPr>
            <a:spLocks noGrp="1" noChangeArrowheads="1"/>
          </p:cNvSpPr>
          <p:nvPr>
            <p:ph type="sldNum" idx="10"/>
          </p:nvPr>
        </p:nvSpPr>
        <p:spPr/>
        <p:txBody>
          <a:bodyPr/>
          <a:lstStyle>
            <a:lvl1pPr>
              <a:defRPr/>
            </a:lvl1pPr>
          </a:lstStyle>
          <a:p>
            <a:pPr>
              <a:defRPr/>
            </a:pPr>
            <a:fld id="{50737CC8-27DD-4425-B59B-3C7DA3638DC3}" type="slidenum">
              <a:rPr lang="de-DE"/>
              <a:pPr>
                <a:defRPr/>
              </a:pPr>
              <a:t>‹Nr.›</a:t>
            </a:fld>
            <a:endParaRPr lang="de-DE"/>
          </a:p>
        </p:txBody>
      </p:sp>
    </p:spTree>
    <p:extLst>
      <p:ext uri="{BB962C8B-B14F-4D97-AF65-F5344CB8AC3E}">
        <p14:creationId xmlns:p14="http://schemas.microsoft.com/office/powerpoint/2010/main" val="116210235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5"/>
          <p:cNvSpPr>
            <a:spLocks noGrp="1" noChangeArrowheads="1"/>
          </p:cNvSpPr>
          <p:nvPr>
            <p:ph type="sldNum" idx="10"/>
          </p:nvPr>
        </p:nvSpPr>
        <p:spPr/>
        <p:txBody>
          <a:bodyPr/>
          <a:lstStyle>
            <a:lvl1pPr>
              <a:defRPr/>
            </a:lvl1pPr>
          </a:lstStyle>
          <a:p>
            <a:pPr>
              <a:defRPr/>
            </a:pPr>
            <a:fld id="{3FDB07DE-287C-42DA-A7AD-CA86A03B70EF}" type="slidenum">
              <a:rPr lang="de-DE"/>
              <a:pPr>
                <a:defRPr/>
              </a:pPr>
              <a:t>‹Nr.›</a:t>
            </a:fld>
            <a:endParaRPr lang="de-DE"/>
          </a:p>
        </p:txBody>
      </p:sp>
    </p:spTree>
    <p:extLst>
      <p:ext uri="{BB962C8B-B14F-4D97-AF65-F5344CB8AC3E}">
        <p14:creationId xmlns:p14="http://schemas.microsoft.com/office/powerpoint/2010/main" val="389940570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Rectangle 5"/>
          <p:cNvSpPr>
            <a:spLocks noGrp="1" noChangeArrowheads="1"/>
          </p:cNvSpPr>
          <p:nvPr>
            <p:ph type="sldNum" idx="10"/>
          </p:nvPr>
        </p:nvSpPr>
        <p:spPr/>
        <p:txBody>
          <a:bodyPr/>
          <a:lstStyle>
            <a:lvl1pPr>
              <a:defRPr/>
            </a:lvl1pPr>
          </a:lstStyle>
          <a:p>
            <a:pPr>
              <a:defRPr/>
            </a:pPr>
            <a:fld id="{78E972B3-20C0-4A6E-B9C9-BC1B4888BEED}" type="slidenum">
              <a:rPr lang="de-DE"/>
              <a:pPr>
                <a:defRPr/>
              </a:pPr>
              <a:t>‹Nr.›</a:t>
            </a:fld>
            <a:endParaRPr lang="de-DE"/>
          </a:p>
        </p:txBody>
      </p:sp>
    </p:spTree>
    <p:extLst>
      <p:ext uri="{BB962C8B-B14F-4D97-AF65-F5344CB8AC3E}">
        <p14:creationId xmlns:p14="http://schemas.microsoft.com/office/powerpoint/2010/main" val="249907266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5"/>
          <p:cNvSpPr>
            <a:spLocks noGrp="1" noChangeArrowheads="1"/>
          </p:cNvSpPr>
          <p:nvPr>
            <p:ph type="sldNum" idx="10"/>
          </p:nvPr>
        </p:nvSpPr>
        <p:spPr/>
        <p:txBody>
          <a:bodyPr/>
          <a:lstStyle>
            <a:lvl1pPr>
              <a:defRPr/>
            </a:lvl1pPr>
          </a:lstStyle>
          <a:p>
            <a:pPr>
              <a:defRPr/>
            </a:pPr>
            <a:fld id="{25198E8D-9B3A-4F2C-9AE4-196874AC7C81}" type="slidenum">
              <a:rPr lang="de-DE"/>
              <a:pPr>
                <a:defRPr/>
              </a:pPr>
              <a:t>‹Nr.›</a:t>
            </a:fld>
            <a:endParaRPr lang="de-DE"/>
          </a:p>
        </p:txBody>
      </p:sp>
    </p:spTree>
    <p:extLst>
      <p:ext uri="{BB962C8B-B14F-4D97-AF65-F5344CB8AC3E}">
        <p14:creationId xmlns:p14="http://schemas.microsoft.com/office/powerpoint/2010/main" val="364377105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557963" y="128588"/>
            <a:ext cx="2033587" cy="5902325"/>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457200" y="128588"/>
            <a:ext cx="5948363" cy="59023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Rectangle 5"/>
          <p:cNvSpPr>
            <a:spLocks noGrp="1" noChangeArrowheads="1"/>
          </p:cNvSpPr>
          <p:nvPr>
            <p:ph type="sldNum" idx="10"/>
          </p:nvPr>
        </p:nvSpPr>
        <p:spPr/>
        <p:txBody>
          <a:bodyPr/>
          <a:lstStyle>
            <a:lvl1pPr>
              <a:defRPr/>
            </a:lvl1pPr>
          </a:lstStyle>
          <a:p>
            <a:pPr>
              <a:defRPr/>
            </a:pPr>
            <a:fld id="{0EC5F96A-C1D9-4B19-AA69-69DA200FDF19}" type="slidenum">
              <a:rPr lang="de-DE"/>
              <a:pPr>
                <a:defRPr/>
              </a:pPr>
              <a:t>‹Nr.›</a:t>
            </a:fld>
            <a:endParaRPr lang="de-DE"/>
          </a:p>
        </p:txBody>
      </p:sp>
    </p:spTree>
    <p:extLst>
      <p:ext uri="{BB962C8B-B14F-4D97-AF65-F5344CB8AC3E}">
        <p14:creationId xmlns:p14="http://schemas.microsoft.com/office/powerpoint/2010/main" val="224677548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7200" y="128588"/>
            <a:ext cx="8134350" cy="1433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ctr" anchorCtr="0" compatLnSpc="1">
            <a:prstTxWarp prst="textNoShape">
              <a:avLst/>
            </a:prstTxWarp>
          </a:bodyPr>
          <a:lstStyle/>
          <a:p>
            <a:pPr lvl="0"/>
            <a:r>
              <a:rPr lang="en-GB"/>
              <a:t>Klicken Sie, um das Format des Titeltextes zu bearbeiten</a:t>
            </a:r>
          </a:p>
        </p:txBody>
      </p:sp>
      <p:sp>
        <p:nvSpPr>
          <p:cNvPr id="1027" name="Rectangle 2"/>
          <p:cNvSpPr>
            <a:spLocks noGrp="1" noChangeArrowheads="1"/>
          </p:cNvSpPr>
          <p:nvPr>
            <p:ph type="body" idx="1"/>
          </p:nvPr>
        </p:nvSpPr>
        <p:spPr bwMode="auto">
          <a:xfrm>
            <a:off x="457200" y="1600200"/>
            <a:ext cx="8134350" cy="443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0000" tIns="46800" rIns="90000" bIns="46800" numCol="1" anchor="t" anchorCtr="0" compatLnSpc="1">
            <a:prstTxWarp prst="textNoShape">
              <a:avLst/>
            </a:prstTxWarp>
          </a:bodyPr>
          <a:lstStyle/>
          <a:p>
            <a:pPr lvl="0"/>
            <a:r>
              <a:rPr lang="en-GB"/>
              <a:t>Klicken Sie, um die Formate des Gliederungstextes zu bearbeiten</a:t>
            </a:r>
          </a:p>
          <a:p>
            <a:pPr lvl="1"/>
            <a:r>
              <a:rPr lang="en-GB"/>
              <a:t>Zweite Gliederungsebene</a:t>
            </a:r>
          </a:p>
          <a:p>
            <a:pPr lvl="2"/>
            <a:r>
              <a:rPr lang="en-GB"/>
              <a:t>Dritte Gliederungsebene</a:t>
            </a:r>
          </a:p>
          <a:p>
            <a:pPr lvl="3"/>
            <a:r>
              <a:rPr lang="en-GB"/>
              <a:t>Vierte Gliederungsebene</a:t>
            </a:r>
          </a:p>
          <a:p>
            <a:pPr lvl="4"/>
            <a:r>
              <a:rPr lang="en-GB"/>
              <a:t>Fünfte Gliederungsebene</a:t>
            </a:r>
          </a:p>
          <a:p>
            <a:pPr lvl="4"/>
            <a:r>
              <a:rPr lang="en-GB"/>
              <a:t>Sechste Gliederungsebene</a:t>
            </a:r>
          </a:p>
          <a:p>
            <a:pPr lvl="4"/>
            <a:r>
              <a:rPr lang="en-GB"/>
              <a:t>Siebente Gliederungsebene</a:t>
            </a:r>
          </a:p>
          <a:p>
            <a:pPr lvl="4"/>
            <a:r>
              <a:rPr lang="en-GB"/>
              <a:t>Achte Gliederungsebene</a:t>
            </a:r>
          </a:p>
          <a:p>
            <a:pPr lvl="4"/>
            <a:r>
              <a:rPr lang="en-GB"/>
              <a:t>Neunte Gliederungsebene</a:t>
            </a:r>
          </a:p>
        </p:txBody>
      </p:sp>
      <p:sp>
        <p:nvSpPr>
          <p:cNvPr id="1028" name="Text Box 3"/>
          <p:cNvSpPr txBox="1">
            <a:spLocks noChangeArrowheads="1"/>
          </p:cNvSpPr>
          <p:nvPr/>
        </p:nvSpPr>
        <p:spPr bwMode="auto">
          <a:xfrm>
            <a:off x="457200" y="6245225"/>
            <a:ext cx="20526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p>
        </p:txBody>
      </p:sp>
      <p:sp>
        <p:nvSpPr>
          <p:cNvPr id="1029" name="Text Box 4"/>
          <p:cNvSpPr txBox="1">
            <a:spLocks noChangeArrowheads="1"/>
          </p:cNvSpPr>
          <p:nvPr/>
        </p:nvSpPr>
        <p:spPr bwMode="auto">
          <a:xfrm>
            <a:off x="3124200" y="6245225"/>
            <a:ext cx="28146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pPr eaLnBrk="1" hangingPunct="1">
              <a:buClr>
                <a:srgbClr val="000000"/>
              </a:buClr>
              <a:buSzPct val="100000"/>
              <a:buFont typeface="Times New Roman" panose="02020603050405020304" pitchFamily="18" charset="0"/>
              <a:buNone/>
            </a:pPr>
            <a:endParaRPr lang="de-DE"/>
          </a:p>
        </p:txBody>
      </p:sp>
      <p:sp>
        <p:nvSpPr>
          <p:cNvPr id="2" name="Rectangle 5"/>
          <p:cNvSpPr>
            <a:spLocks noGrp="1" noChangeArrowheads="1"/>
          </p:cNvSpPr>
          <p:nvPr>
            <p:ph type="sldNum"/>
          </p:nvPr>
        </p:nvSpPr>
        <p:spPr bwMode="auto">
          <a:xfrm>
            <a:off x="6553200" y="6245225"/>
            <a:ext cx="2038350" cy="381000"/>
          </a:xfrm>
          <a:prstGeom prst="rect">
            <a:avLst/>
          </a:prstGeom>
          <a:noFill/>
          <a:ln>
            <a:noFill/>
          </a:ln>
          <a:effectLst/>
        </p:spPr>
        <p:txBody>
          <a:bodyPr vert="horz" wrap="square" lIns="90000" tIns="46800" rIns="90000" bIns="46800" numCol="1" anchor="t" anchorCtr="0" compatLnSpc="1">
            <a:prstTxWarp prst="textNoShape">
              <a:avLst/>
            </a:prstTxWarp>
          </a:bodyPr>
          <a:lstStyle>
            <a:lvl1pPr eaLnBrk="1" hangingPunct="1">
              <a:buClrTx/>
              <a:buSzPct val="100000"/>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rgbClr val="FFFFFF"/>
                </a:solidFill>
              </a:defRPr>
            </a:lvl1pPr>
          </a:lstStyle>
          <a:p>
            <a:pPr>
              <a:defRPr/>
            </a:pPr>
            <a:fld id="{83AC10FA-3D16-4B1E-8267-D5E34170FAF1}"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Lst>
  <p:transition/>
  <p:txStyles>
    <p:titleStyle>
      <a:lvl1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mj-lt"/>
          <a:ea typeface="+mj-ea"/>
          <a:cs typeface="+mj-cs"/>
        </a:defRPr>
      </a:lvl1pPr>
      <a:lvl2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2pPr>
      <a:lvl3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3pPr>
      <a:lvl4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4pPr>
      <a:lvl5pPr algn="ctr" defTabSz="449263" rtl="0" eaLnBrk="0" fontAlgn="base" hangingPunct="0">
        <a:spcBef>
          <a:spcPct val="0"/>
        </a:spcBef>
        <a:spcAft>
          <a:spcPct val="0"/>
        </a:spcAft>
        <a:buClr>
          <a:srgbClr val="000000"/>
        </a:buClr>
        <a:buSzPct val="100000"/>
        <a:buFont typeface="Times New Roman" panose="02020603050405020304" pitchFamily="18" charset="0"/>
        <a:defRPr sz="4400">
          <a:solidFill>
            <a:srgbClr val="000000"/>
          </a:solidFill>
          <a:latin typeface="Arial" charset="0"/>
          <a:cs typeface="Arial" charset="0"/>
        </a:defRPr>
      </a:lvl5pPr>
      <a:lvl6pPr marL="25146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6pPr>
      <a:lvl7pPr marL="29718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7pPr>
      <a:lvl8pPr marL="34290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8pPr>
      <a:lvl9pPr marL="3886200" indent="-228600" algn="ctr" defTabSz="449263" rtl="0" eaLnBrk="0" fontAlgn="base" hangingPunct="0">
        <a:spcBef>
          <a:spcPct val="0"/>
        </a:spcBef>
        <a:spcAft>
          <a:spcPct val="0"/>
        </a:spcAft>
        <a:buClr>
          <a:srgbClr val="000000"/>
        </a:buClr>
        <a:buSzPct val="100000"/>
        <a:buFont typeface="Times New Roman" pitchFamily="16" charset="0"/>
        <a:defRPr sz="4400">
          <a:solidFill>
            <a:srgbClr val="000000"/>
          </a:solidFill>
          <a:latin typeface="Arial" charset="0"/>
          <a:cs typeface="Arial" charset="0"/>
        </a:defRPr>
      </a:lvl9pPr>
    </p:titleStyle>
    <p:bodyStyle>
      <a:lvl1pPr marL="342900" indent="-342900" algn="l" defTabSz="449263" rtl="0" eaLnBrk="0" fontAlgn="base" hangingPunct="0">
        <a:spcBef>
          <a:spcPts val="800"/>
        </a:spcBef>
        <a:spcAft>
          <a:spcPct val="0"/>
        </a:spcAft>
        <a:buClr>
          <a:srgbClr val="000000"/>
        </a:buClr>
        <a:buSzPct val="100000"/>
        <a:buFont typeface="Times New Roman" panose="02020603050405020304" pitchFamily="18" charset="0"/>
        <a:defRPr sz="3200">
          <a:solidFill>
            <a:srgbClr val="000000"/>
          </a:solidFill>
          <a:latin typeface="+mn-lt"/>
          <a:ea typeface="+mn-ea"/>
          <a:cs typeface="+mn-cs"/>
        </a:defRPr>
      </a:lvl1pPr>
      <a:lvl2pPr marL="742950" indent="-285750" algn="l" defTabSz="449263" rtl="0" eaLnBrk="0" fontAlgn="base" hangingPunct="0">
        <a:spcBef>
          <a:spcPts val="700"/>
        </a:spcBef>
        <a:spcAft>
          <a:spcPct val="0"/>
        </a:spcAft>
        <a:buClr>
          <a:srgbClr val="000000"/>
        </a:buClr>
        <a:buSzPct val="100000"/>
        <a:buFont typeface="Times New Roman" panose="02020603050405020304" pitchFamily="18" charset="0"/>
        <a:defRPr sz="2800">
          <a:solidFill>
            <a:srgbClr val="000000"/>
          </a:solidFill>
          <a:latin typeface="+mn-lt"/>
          <a:cs typeface="+mn-cs"/>
        </a:defRPr>
      </a:lvl2pPr>
      <a:lvl3pPr marL="1143000" indent="-228600" algn="l" defTabSz="449263" rtl="0" eaLnBrk="0" fontAlgn="base" hangingPunct="0">
        <a:spcBef>
          <a:spcPts val="600"/>
        </a:spcBef>
        <a:spcAft>
          <a:spcPct val="0"/>
        </a:spcAft>
        <a:buClr>
          <a:srgbClr val="000000"/>
        </a:buClr>
        <a:buSzPct val="100000"/>
        <a:buFont typeface="Times New Roman" panose="02020603050405020304" pitchFamily="18" charset="0"/>
        <a:defRPr sz="2400">
          <a:solidFill>
            <a:srgbClr val="000000"/>
          </a:solidFill>
          <a:latin typeface="+mn-lt"/>
          <a:cs typeface="+mn-cs"/>
        </a:defRPr>
      </a:lvl3pPr>
      <a:lvl4pPr marL="16002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4pPr>
      <a:lvl5pPr marL="2057400" indent="-228600" algn="l" defTabSz="449263" rtl="0" eaLnBrk="0" fontAlgn="base" hangingPunct="0">
        <a:spcBef>
          <a:spcPts val="500"/>
        </a:spcBef>
        <a:spcAft>
          <a:spcPct val="0"/>
        </a:spcAft>
        <a:buClr>
          <a:srgbClr val="000000"/>
        </a:buClr>
        <a:buSzPct val="100000"/>
        <a:buFont typeface="Times New Roman" panose="02020603050405020304" pitchFamily="18" charset="0"/>
        <a:defRPr sz="2000">
          <a:solidFill>
            <a:srgbClr val="000000"/>
          </a:solidFill>
          <a:latin typeface="+mn-lt"/>
          <a:cs typeface="+mn-cs"/>
        </a:defRPr>
      </a:lvl5pPr>
      <a:lvl6pPr marL="25146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6pPr>
      <a:lvl7pPr marL="29718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7pPr>
      <a:lvl8pPr marL="34290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8pPr>
      <a:lvl9pPr marL="3886200" indent="-228600" algn="l" defTabSz="449263" rtl="0" eaLnBrk="0" fontAlgn="base" hangingPunct="0">
        <a:spcBef>
          <a:spcPts val="500"/>
        </a:spcBef>
        <a:spcAft>
          <a:spcPct val="0"/>
        </a:spcAft>
        <a:buClr>
          <a:srgbClr val="000000"/>
        </a:buClr>
        <a:buSzPct val="100000"/>
        <a:buFont typeface="Times New Roman" pitchFamily="16" charset="0"/>
        <a:defRPr sz="2000">
          <a:solidFill>
            <a:srgbClr val="000000"/>
          </a:solidFill>
          <a:latin typeface="+mn-lt"/>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tif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tiff"/><Relationship Id="rId7"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tiff"/></Relationships>
</file>

<file path=ppt/slides/_rels/slide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3.tiff"/></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tiff"/><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8667" y="1484784"/>
            <a:ext cx="7955861" cy="4190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1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55776" y="4847533"/>
            <a:ext cx="2624028" cy="174981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8" name="Rechteck 27"/>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dirty="0">
              <a:ln>
                <a:noFill/>
              </a:ln>
              <a:solidFill>
                <a:schemeClr val="bg1"/>
              </a:solidFill>
              <a:effectLst/>
              <a:latin typeface="Arial" charset="0"/>
              <a:cs typeface="Arial" charset="0"/>
            </a:endParaRPr>
          </a:p>
        </p:txBody>
      </p:sp>
      <p:pic>
        <p:nvPicPr>
          <p:cNvPr id="29" name="Grafik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30" name="Text Box 7"/>
          <p:cNvSpPr txBox="1">
            <a:spLocks noChangeArrowheads="1"/>
          </p:cNvSpPr>
          <p:nvPr/>
        </p:nvSpPr>
        <p:spPr bwMode="auto">
          <a:xfrm>
            <a:off x="359593" y="283740"/>
            <a:ext cx="8316863" cy="228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err="1">
                <a:solidFill>
                  <a:schemeClr val="bg1"/>
                </a:solidFill>
                <a:latin typeface="Calibri" panose="020F0502020204030204" pitchFamily="34" charset="0"/>
              </a:rPr>
              <a:t>Holztechnikum</a:t>
            </a:r>
            <a:r>
              <a:rPr lang="de-DE" sz="2400" dirty="0">
                <a:solidFill>
                  <a:schemeClr val="bg1"/>
                </a:solidFill>
                <a:latin typeface="Calibri" panose="020F0502020204030204" pitchFamily="34" charset="0"/>
              </a:rPr>
              <a:t> </a:t>
            </a:r>
            <a:r>
              <a:rPr lang="de-DE" sz="2400" dirty="0" err="1">
                <a:solidFill>
                  <a:schemeClr val="bg1"/>
                </a:solidFill>
                <a:latin typeface="Calibri" panose="020F0502020204030204" pitchFamily="34" charset="0"/>
              </a:rPr>
              <a:t>Kuchl</a:t>
            </a:r>
            <a:endParaRPr lang="de-DE" sz="2400" dirty="0">
              <a:solidFill>
                <a:schemeClr val="bg1"/>
              </a:solidFill>
              <a:latin typeface="Calibri" panose="020F0502020204030204" pitchFamily="34" charset="0"/>
            </a:endParaRPr>
          </a:p>
          <a:p>
            <a:r>
              <a:rPr lang="de-DE" sz="2200" dirty="0">
                <a:solidFill>
                  <a:srgbClr val="004A99"/>
                </a:solidFill>
                <a:latin typeface="Calibri" panose="020F0502020204030204" pitchFamily="34" charset="0"/>
              </a:rPr>
              <a:t>HERZLICH WILLKOMMEN!</a:t>
            </a:r>
          </a:p>
        </p:txBody>
      </p:sp>
      <p:sp>
        <p:nvSpPr>
          <p:cNvPr id="31"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23" name="Text Box 5"/>
          <p:cNvSpPr txBox="1">
            <a:spLocks noChangeArrowheads="1"/>
          </p:cNvSpPr>
          <p:nvPr/>
        </p:nvSpPr>
        <p:spPr bwMode="auto">
          <a:xfrm>
            <a:off x="179512" y="2708920"/>
            <a:ext cx="7776864" cy="2043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000" b="1" dirty="0">
                <a:solidFill>
                  <a:srgbClr val="004A99"/>
                </a:solidFill>
                <a:latin typeface="Calibri" panose="020F0502020204030204" pitchFamily="34" charset="0"/>
              </a:rPr>
              <a:t>EINZIGARTIGE AUSBILDUNG:</a:t>
            </a:r>
          </a:p>
          <a:p>
            <a:pPr marL="285750" indent="-285750">
              <a:buClr>
                <a:srgbClr val="004A99"/>
              </a:buClr>
              <a:buFont typeface="Arial" panose="020B0604020202020204" pitchFamily="34" charset="0"/>
              <a:buChar char="•"/>
            </a:pPr>
            <a:r>
              <a:rPr lang="de-DE" sz="2000" dirty="0" err="1">
                <a:solidFill>
                  <a:srgbClr val="004A99"/>
                </a:solidFill>
                <a:latin typeface="Calibri" panose="020F0502020204030204" pitchFamily="34" charset="0"/>
              </a:rPr>
              <a:t>HolztechnikerIn</a:t>
            </a:r>
            <a:r>
              <a:rPr lang="de-DE" sz="2000" dirty="0">
                <a:solidFill>
                  <a:srgbClr val="004A99"/>
                </a:solidFill>
                <a:latin typeface="Calibri" panose="020F0502020204030204" pitchFamily="34" charset="0"/>
              </a:rPr>
              <a:t>, </a:t>
            </a:r>
            <a:r>
              <a:rPr lang="de-DE" sz="2000" dirty="0" err="1">
                <a:solidFill>
                  <a:srgbClr val="004A99"/>
                </a:solidFill>
                <a:latin typeface="Calibri" panose="020F0502020204030204" pitchFamily="34" charset="0"/>
              </a:rPr>
              <a:t>TischlereitechnikerIn</a:t>
            </a:r>
            <a:r>
              <a:rPr lang="de-DE" sz="2000" dirty="0">
                <a:solidFill>
                  <a:srgbClr val="004A99"/>
                </a:solidFill>
                <a:latin typeface="Calibri" panose="020F0502020204030204" pitchFamily="34" charset="0"/>
              </a:rPr>
              <a:t>, </a:t>
            </a:r>
            <a:r>
              <a:rPr lang="de-DE" sz="2000" dirty="0" err="1">
                <a:solidFill>
                  <a:srgbClr val="004A99"/>
                </a:solidFill>
                <a:latin typeface="Calibri" panose="020F0502020204030204" pitchFamily="34" charset="0"/>
              </a:rPr>
              <a:t>HolzbautechnikerIn</a:t>
            </a:r>
            <a:endParaRPr lang="de-DE" sz="2000" dirty="0">
              <a:solidFill>
                <a:srgbClr val="004A99"/>
              </a:solidFill>
              <a:latin typeface="Calibri" panose="020F0502020204030204" pitchFamily="34" charset="0"/>
            </a:endParaRPr>
          </a:p>
          <a:p>
            <a:pPr marL="285750" indent="-285750">
              <a:buClr>
                <a:srgbClr val="004A99"/>
              </a:buClr>
              <a:buFont typeface="Arial" panose="020B0604020202020204" pitchFamily="34" charset="0"/>
              <a:buChar char="•"/>
            </a:pPr>
            <a:r>
              <a:rPr lang="de-DE" sz="2000" dirty="0" err="1">
                <a:solidFill>
                  <a:srgbClr val="004A99"/>
                </a:solidFill>
                <a:latin typeface="Calibri" panose="020F0502020204030204" pitchFamily="34" charset="0"/>
              </a:rPr>
              <a:t>WirtschaftsingenieurIn</a:t>
            </a:r>
            <a:r>
              <a:rPr lang="de-DE" sz="2000" dirty="0">
                <a:solidFill>
                  <a:srgbClr val="004A99"/>
                </a:solidFill>
                <a:latin typeface="Calibri" panose="020F0502020204030204" pitchFamily="34" charset="0"/>
              </a:rPr>
              <a:t>-Holztechnik</a:t>
            </a:r>
          </a:p>
          <a:p>
            <a:pPr marL="285750" indent="-285750">
              <a:buClr>
                <a:srgbClr val="004A99"/>
              </a:buClr>
              <a:buFont typeface="Arial" panose="020B0604020202020204" pitchFamily="34" charset="0"/>
              <a:buChar char="•"/>
            </a:pPr>
            <a:r>
              <a:rPr lang="de-DE" sz="2000" dirty="0">
                <a:solidFill>
                  <a:srgbClr val="004A99"/>
                </a:solidFill>
                <a:latin typeface="Calibri" panose="020F0502020204030204" pitchFamily="34" charset="0"/>
              </a:rPr>
              <a:t>zukünftige Fach- und Führungskräfte</a:t>
            </a:r>
          </a:p>
          <a:p>
            <a:pPr>
              <a:buClr>
                <a:srgbClr val="004A99"/>
              </a:buClr>
              <a:tabLst>
                <a:tab pos="0" algn="l"/>
                <a:tab pos="265113"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2000" dirty="0">
                <a:solidFill>
                  <a:srgbClr val="004A99"/>
                </a:solidFill>
                <a:latin typeface="Calibri" panose="020F0502020204030204" pitchFamily="34" charset="0"/>
              </a:rPr>
              <a:t>		für die Holzwirtschaft!</a:t>
            </a:r>
          </a:p>
        </p:txBody>
      </p:sp>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677" y="4990548"/>
            <a:ext cx="2430437" cy="1822828"/>
          </a:xfrm>
          <a:prstGeom prst="rect">
            <a:avLst/>
          </a:prstGeom>
          <a:effectLst>
            <a:outerShdw blurRad="50800" dist="38100" dir="2700000" algn="tl" rotWithShape="0">
              <a:prstClr val="black">
                <a:alpha val="40000"/>
              </a:prstClr>
            </a:outerShdw>
          </a:effectLst>
        </p:spPr>
      </p:pic>
      <p:pic>
        <p:nvPicPr>
          <p:cNvPr id="16" name="Grafik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92080" y="3764550"/>
            <a:ext cx="2177940" cy="290481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6560777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hteck 12"/>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14" name="Grafik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20486" name="Text Box 5"/>
          <p:cNvSpPr txBox="1">
            <a:spLocks noChangeArrowheads="1"/>
          </p:cNvSpPr>
          <p:nvPr/>
        </p:nvSpPr>
        <p:spPr bwMode="auto">
          <a:xfrm>
            <a:off x="179512" y="1615000"/>
            <a:ext cx="4895975" cy="3326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pPr eaLnBrk="1" hangingPunct="1">
              <a:spcBef>
                <a:spcPts val="1750"/>
              </a:spcBef>
              <a:buClrTx/>
              <a:buFontTx/>
              <a:buNone/>
            </a:pPr>
            <a:r>
              <a:rPr lang="de-AT" sz="2000" b="1"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HTL und Fachschule</a:t>
            </a:r>
          </a:p>
          <a:p>
            <a:pPr eaLnBrk="1" hangingPunct="1">
              <a:spcBef>
                <a:spcPts val="1250"/>
              </a:spcBef>
              <a:buClr>
                <a:srgbClr val="004A99"/>
              </a:buClr>
              <a:buFont typeface="Zurich BdEx BT" panose="020B07070305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ca. 400 SchülerInnen </a:t>
            </a:r>
          </a:p>
          <a:p>
            <a:pPr eaLnBrk="1" hangingPunct="1">
              <a:spcBef>
                <a:spcPts val="1250"/>
              </a:spcBef>
              <a:buClr>
                <a:srgbClr val="004A99"/>
              </a:buClr>
              <a:buFont typeface="Zurich Ex BT" panose="020B0505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60 LehrerInnen</a:t>
            </a:r>
          </a:p>
          <a:p>
            <a:pPr eaLnBrk="1" hangingPunct="1">
              <a:spcBef>
                <a:spcPts val="1500"/>
              </a:spcBef>
              <a:buClrTx/>
              <a:buFontTx/>
              <a:buNone/>
            </a:pPr>
            <a:r>
              <a:rPr lang="de-AT" sz="2000" b="1"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INTERNAT </a:t>
            </a:r>
          </a:p>
          <a:p>
            <a:pPr eaLnBrk="1" hangingPunct="1">
              <a:spcBef>
                <a:spcPts val="1250"/>
              </a:spcBef>
              <a:buClr>
                <a:srgbClr val="004A99"/>
              </a:buClr>
              <a:buFont typeface="Zurich BdEx BT" panose="020B07070305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ca. 300 </a:t>
            </a:r>
            <a:r>
              <a:rPr lang="de-AT" sz="2000" dirty="0" err="1">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SchülerInnen</a:t>
            </a: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a:t>
            </a:r>
          </a:p>
          <a:p>
            <a:pPr eaLnBrk="1" hangingPunct="1">
              <a:spcBef>
                <a:spcPts val="1500"/>
              </a:spcBef>
              <a:buClr>
                <a:srgbClr val="004A99"/>
              </a:buClr>
              <a:buFont typeface="Zurich BT" panose="020B060302020203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15 Internatspädagogen</a:t>
            </a:r>
          </a:p>
          <a:p>
            <a:pPr eaLnBrk="1" hangingPunct="1">
              <a:spcBef>
                <a:spcPts val="1500"/>
              </a:spcBef>
              <a:buClr>
                <a:srgbClr val="004A99"/>
              </a:buClr>
              <a:tabLst>
                <a:tab pos="0" algn="l"/>
                <a:tab pos="179388"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und -pädagoginnen</a:t>
            </a:r>
          </a:p>
        </p:txBody>
      </p:sp>
      <p:sp>
        <p:nvSpPr>
          <p:cNvPr id="10" name="Text Box 7"/>
          <p:cNvSpPr txBox="1">
            <a:spLocks noChangeArrowheads="1"/>
          </p:cNvSpPr>
          <p:nvPr/>
        </p:nvSpPr>
        <p:spPr bwMode="auto">
          <a:xfrm>
            <a:off x="359593" y="283740"/>
            <a:ext cx="8820919" cy="133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Holz ist unsere Welt</a:t>
            </a:r>
          </a:p>
          <a:p>
            <a:r>
              <a:rPr lang="de-DE" sz="2400" dirty="0">
                <a:solidFill>
                  <a:srgbClr val="004A99"/>
                </a:solidFill>
                <a:latin typeface="Calibri" panose="020F0502020204030204" pitchFamily="34" charset="0"/>
              </a:rPr>
              <a:t>führende private Fachausbildung</a:t>
            </a:r>
          </a:p>
        </p:txBody>
      </p:sp>
      <p:sp>
        <p:nvSpPr>
          <p:cNvPr id="11"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773" y="4875682"/>
            <a:ext cx="3635896" cy="2963743"/>
          </a:xfrm>
          <a:prstGeom prst="rect">
            <a:avLst/>
          </a:prstGeom>
        </p:spPr>
      </p:pic>
      <p:pic>
        <p:nvPicPr>
          <p:cNvPr id="7" name="Grafik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94309" y="4875682"/>
            <a:ext cx="3103507" cy="2327630"/>
          </a:xfrm>
          <a:prstGeom prst="rect">
            <a:avLst/>
          </a:prstGeom>
        </p:spPr>
      </p:pic>
      <p:pic>
        <p:nvPicPr>
          <p:cNvPr id="8" name="Grafik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17942" y="4875682"/>
            <a:ext cx="3298372" cy="2473779"/>
          </a:xfrm>
          <a:prstGeom prst="rect">
            <a:avLst/>
          </a:prstGeom>
        </p:spPr>
      </p:pic>
      <p:pic>
        <p:nvPicPr>
          <p:cNvPr id="5" name="Grafik 4">
            <a:extLst>
              <a:ext uri="{FF2B5EF4-FFF2-40B4-BE49-F238E27FC236}">
                <a16:creationId xmlns:a16="http://schemas.microsoft.com/office/drawing/2014/main" id="{342F3065-BA91-4FDF-8FA4-8FE8A9CEF12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70854" y="1560530"/>
            <a:ext cx="4314659" cy="3233254"/>
          </a:xfrm>
          <a:prstGeom prst="rect">
            <a:avLst/>
          </a:prstGeom>
        </p:spPr>
      </p:pic>
    </p:spTree>
    <p:extLst>
      <p:ext uri="{BB962C8B-B14F-4D97-AF65-F5344CB8AC3E}">
        <p14:creationId xmlns:p14="http://schemas.microsoft.com/office/powerpoint/2010/main" val="390022364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hteck 9"/>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9" name="Text Box 7"/>
          <p:cNvSpPr txBox="1">
            <a:spLocks noChangeArrowheads="1"/>
          </p:cNvSpPr>
          <p:nvPr/>
        </p:nvSpPr>
        <p:spPr bwMode="auto">
          <a:xfrm>
            <a:off x="359593" y="293464"/>
            <a:ext cx="8820919" cy="133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Woher kommen unsere Schüler?</a:t>
            </a:r>
          </a:p>
          <a:p>
            <a:r>
              <a:rPr lang="de-DE" sz="2200" dirty="0">
                <a:solidFill>
                  <a:srgbClr val="004A99"/>
                </a:solidFill>
                <a:latin typeface="Calibri" panose="020F0502020204030204" pitchFamily="34" charset="0"/>
              </a:rPr>
              <a:t>Österreich, Deutschland, Südtirol</a:t>
            </a:r>
          </a:p>
          <a:p>
            <a:endParaRPr lang="de-DE" sz="300" dirty="0">
              <a:solidFill>
                <a:srgbClr val="004A99"/>
              </a:solidFill>
              <a:latin typeface="Calibri" panose="020F0502020204030204" pitchFamily="34" charset="0"/>
            </a:endParaRPr>
          </a:p>
        </p:txBody>
      </p:sp>
      <p:sp>
        <p:nvSpPr>
          <p:cNvPr id="24579" name="Line 2"/>
          <p:cNvSpPr>
            <a:spLocks noChangeShapeType="1"/>
          </p:cNvSpPr>
          <p:nvPr/>
        </p:nvSpPr>
        <p:spPr bwMode="auto">
          <a:xfrm>
            <a:off x="17488" y="723924"/>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2" name="Rechteck 1"/>
          <p:cNvSpPr/>
          <p:nvPr/>
        </p:nvSpPr>
        <p:spPr>
          <a:xfrm>
            <a:off x="359593" y="6309320"/>
            <a:ext cx="8028831" cy="400110"/>
          </a:xfrm>
          <a:prstGeom prst="rect">
            <a:avLst/>
          </a:prstGeom>
        </p:spPr>
        <p:txBody>
          <a:bodyPr wrap="square">
            <a:spAutoFit/>
          </a:bodyPr>
          <a:lstStyle/>
          <a:p>
            <a:r>
              <a:rPr lang="de-DE" sz="2000" dirty="0">
                <a:solidFill>
                  <a:srgbClr val="004A99"/>
                </a:solidFill>
                <a:latin typeface="Calibri" panose="020F0502020204030204" pitchFamily="34" charset="0"/>
              </a:rPr>
              <a:t>Schirmherr: Fachverband der Holzindustrie</a:t>
            </a:r>
          </a:p>
        </p:txBody>
      </p:sp>
      <p:pic>
        <p:nvPicPr>
          <p:cNvPr id="4" name="Grafik 3">
            <a:extLst>
              <a:ext uri="{FF2B5EF4-FFF2-40B4-BE49-F238E27FC236}">
                <a16:creationId xmlns:a16="http://schemas.microsoft.com/office/drawing/2014/main" id="{CB879C28-B900-45E2-BF9E-E7496FD6C4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502" y="1761739"/>
            <a:ext cx="6900626" cy="4308953"/>
          </a:xfrm>
          <a:prstGeom prst="rect">
            <a:avLst/>
          </a:prstGeom>
        </p:spPr>
      </p:pic>
    </p:spTree>
    <p:extLst>
      <p:ext uri="{BB962C8B-B14F-4D97-AF65-F5344CB8AC3E}">
        <p14:creationId xmlns:p14="http://schemas.microsoft.com/office/powerpoint/2010/main" val="315784133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88383" y="2492896"/>
            <a:ext cx="5519921" cy="3349948"/>
          </a:xfrm>
          <a:prstGeom prst="rect">
            <a:avLst/>
          </a:prstGeom>
        </p:spPr>
      </p:pic>
      <p:sp>
        <p:nvSpPr>
          <p:cNvPr id="15" name="Rechteck 14"/>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16" name="Grafik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13" name="Text Box 7"/>
          <p:cNvSpPr txBox="1">
            <a:spLocks noChangeArrowheads="1"/>
          </p:cNvSpPr>
          <p:nvPr/>
        </p:nvSpPr>
        <p:spPr bwMode="auto">
          <a:xfrm>
            <a:off x="359593" y="283740"/>
            <a:ext cx="8316863" cy="133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Einzigartige Ausbildung </a:t>
            </a:r>
          </a:p>
          <a:p>
            <a:r>
              <a:rPr lang="de-DE" sz="2400" dirty="0">
                <a:solidFill>
                  <a:srgbClr val="004A99"/>
                </a:solidFill>
                <a:latin typeface="Calibri" panose="020F0502020204030204" pitchFamily="34" charset="0"/>
              </a:rPr>
              <a:t>Schwerpunkte in der Ausbildung</a:t>
            </a:r>
          </a:p>
        </p:txBody>
      </p:sp>
      <p:sp>
        <p:nvSpPr>
          <p:cNvPr id="14"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sp>
        <p:nvSpPr>
          <p:cNvPr id="44" name="Text Box 5"/>
          <p:cNvSpPr txBox="1">
            <a:spLocks noChangeArrowheads="1"/>
          </p:cNvSpPr>
          <p:nvPr/>
        </p:nvSpPr>
        <p:spPr bwMode="auto">
          <a:xfrm>
            <a:off x="5868144" y="1844824"/>
            <a:ext cx="3563319" cy="1146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Allgemeinbildung </a:t>
            </a:r>
          </a:p>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Sprachen</a:t>
            </a:r>
          </a:p>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34 %</a:t>
            </a:r>
          </a:p>
        </p:txBody>
      </p:sp>
      <p:sp>
        <p:nvSpPr>
          <p:cNvPr id="12" name="Text Box 5"/>
          <p:cNvSpPr txBox="1">
            <a:spLocks noChangeArrowheads="1"/>
          </p:cNvSpPr>
          <p:nvPr/>
        </p:nvSpPr>
        <p:spPr bwMode="auto">
          <a:xfrm>
            <a:off x="107504" y="2150757"/>
            <a:ext cx="2763243" cy="77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Holz / Technik</a:t>
            </a:r>
          </a:p>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42 %</a:t>
            </a:r>
          </a:p>
        </p:txBody>
      </p:sp>
      <p:sp>
        <p:nvSpPr>
          <p:cNvPr id="17" name="Text Box 5"/>
          <p:cNvSpPr txBox="1">
            <a:spLocks noChangeArrowheads="1"/>
          </p:cNvSpPr>
          <p:nvPr/>
        </p:nvSpPr>
        <p:spPr bwMode="auto">
          <a:xfrm>
            <a:off x="5148064" y="5733256"/>
            <a:ext cx="3240360" cy="77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Wirtschaft</a:t>
            </a:r>
          </a:p>
          <a:p>
            <a:pPr algn="ctr" eaLnBrk="1" hangingPunct="1">
              <a:spcBef>
                <a:spcPts val="500"/>
              </a:spcBef>
              <a:buClrTx/>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24 %</a:t>
            </a:r>
          </a:p>
        </p:txBody>
      </p:sp>
    </p:spTree>
    <p:extLst>
      <p:ext uri="{BB962C8B-B14F-4D97-AF65-F5344CB8AC3E}">
        <p14:creationId xmlns:p14="http://schemas.microsoft.com/office/powerpoint/2010/main" val="1320941175"/>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pic>
        <p:nvPicPr>
          <p:cNvPr id="3" name="Grafik 2">
            <a:extLst>
              <a:ext uri="{FF2B5EF4-FFF2-40B4-BE49-F238E27FC236}">
                <a16:creationId xmlns:a16="http://schemas.microsoft.com/office/drawing/2014/main" id="{36EA9408-A950-4F03-964E-247CED935B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3411760"/>
            <a:ext cx="7704856" cy="10895802"/>
          </a:xfrm>
          <a:prstGeom prst="rect">
            <a:avLst/>
          </a:prstGeom>
        </p:spPr>
      </p:pic>
    </p:spTree>
    <p:extLst>
      <p:ext uri="{BB962C8B-B14F-4D97-AF65-F5344CB8AC3E}">
        <p14:creationId xmlns:p14="http://schemas.microsoft.com/office/powerpoint/2010/main" val="2300115549"/>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5"/>
          <p:cNvSpPr txBox="1">
            <a:spLocks noChangeArrowheads="1"/>
          </p:cNvSpPr>
          <p:nvPr/>
        </p:nvSpPr>
        <p:spPr bwMode="auto">
          <a:xfrm>
            <a:off x="287585" y="1735059"/>
            <a:ext cx="8244855" cy="4934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000" b="1" dirty="0">
                <a:solidFill>
                  <a:srgbClr val="004A99"/>
                </a:solidFill>
                <a:latin typeface="Calibri" panose="020F0502020204030204" pitchFamily="34" charset="0"/>
              </a:rPr>
              <a:t>Gut aufgehoben in einer </a:t>
            </a:r>
          </a:p>
          <a:p>
            <a:r>
              <a:rPr lang="de-DE" sz="2000" b="1" dirty="0">
                <a:solidFill>
                  <a:srgbClr val="004A99"/>
                </a:solidFill>
                <a:latin typeface="Calibri" panose="020F0502020204030204" pitchFamily="34" charset="0"/>
              </a:rPr>
              <a:t>großen „Familie“ </a:t>
            </a:r>
          </a:p>
          <a:p>
            <a:r>
              <a:rPr lang="de-DE" sz="2000" b="1" dirty="0">
                <a:solidFill>
                  <a:srgbClr val="004A99"/>
                </a:solidFill>
                <a:latin typeface="Calibri" panose="020F0502020204030204" pitchFamily="34" charset="0"/>
              </a:rPr>
              <a:t>mit Lernbetreuung</a:t>
            </a:r>
          </a:p>
          <a:p>
            <a:endParaRPr lang="de-DE" sz="400" dirty="0">
              <a:solidFill>
                <a:srgbClr val="004A99"/>
              </a:solidFill>
              <a:latin typeface="Calibri" panose="020F0502020204030204" pitchFamily="34" charset="0"/>
            </a:endParaRP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rPr>
              <a:t>vielfältige</a:t>
            </a: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Freizeitaktivitäten</a:t>
            </a: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Sport: Indoor und Outdoor</a:t>
            </a: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gemeinsames Lernen</a:t>
            </a: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Nachhilfebörse </a:t>
            </a:r>
            <a:endParaRPr lang="de-AT" sz="18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endParaRP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Lernbetreuung</a:t>
            </a: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Netzwerke fürs Leben </a:t>
            </a:r>
          </a:p>
          <a:p>
            <a:pPr marL="285750" indent="-285750" eaLnBrk="1" hangingPunct="1">
              <a:spcBef>
                <a:spcPts val="1500"/>
              </a:spcBef>
              <a:buClr>
                <a:srgbClr val="004A99"/>
              </a:buClr>
              <a:buFont typeface="Arial" panose="020B0604020202020204" pitchFamily="34" charset="0"/>
              <a:buChar cha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soziale Kompetenzen</a:t>
            </a:r>
          </a:p>
        </p:txBody>
      </p:sp>
      <p:sp>
        <p:nvSpPr>
          <p:cNvPr id="15" name="Rechteck 14"/>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16" name="Grafik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11" name="Text Box 7"/>
          <p:cNvSpPr txBox="1">
            <a:spLocks noChangeArrowheads="1"/>
          </p:cNvSpPr>
          <p:nvPr/>
        </p:nvSpPr>
        <p:spPr bwMode="auto">
          <a:xfrm>
            <a:off x="359593" y="283741"/>
            <a:ext cx="7092727" cy="102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Holz ist unsere Welt</a:t>
            </a:r>
          </a:p>
          <a:p>
            <a:r>
              <a:rPr lang="de-DE" sz="2400" dirty="0">
                <a:solidFill>
                  <a:srgbClr val="004A99"/>
                </a:solidFill>
                <a:latin typeface="Calibri" panose="020F0502020204030204" pitchFamily="34" charset="0"/>
              </a:rPr>
              <a:t>gemeinsam leben und lernen</a:t>
            </a:r>
          </a:p>
        </p:txBody>
      </p:sp>
      <p:sp>
        <p:nvSpPr>
          <p:cNvPr id="12"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27911" y="1452424"/>
            <a:ext cx="3916089" cy="2937067"/>
          </a:xfrm>
          <a:prstGeom prst="rect">
            <a:avLst/>
          </a:prstGeom>
        </p:spPr>
      </p:pic>
      <p:pic>
        <p:nvPicPr>
          <p:cNvPr id="3" name="Grafik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7911" y="4389491"/>
            <a:ext cx="4443986" cy="2499742"/>
          </a:xfrm>
          <a:prstGeom prst="rect">
            <a:avLst/>
          </a:prstGeom>
        </p:spPr>
      </p:pic>
    </p:spTree>
    <p:extLst>
      <p:ext uri="{BB962C8B-B14F-4D97-AF65-F5344CB8AC3E}">
        <p14:creationId xmlns:p14="http://schemas.microsoft.com/office/powerpoint/2010/main" val="552947503"/>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4486" y="5238000"/>
            <a:ext cx="2602252" cy="1951910"/>
          </a:xfrm>
          <a:prstGeom prst="rect">
            <a:avLst/>
          </a:prstGeom>
          <a:effectLst>
            <a:outerShdw blurRad="50800" dist="38100" dir="2700000" algn="tl" rotWithShape="0">
              <a:prstClr val="black">
                <a:alpha val="40000"/>
              </a:prstClr>
            </a:outerShdw>
          </a:effectLst>
        </p:spPr>
      </p:pic>
      <p:sp>
        <p:nvSpPr>
          <p:cNvPr id="8" name="Text Box 5"/>
          <p:cNvSpPr txBox="1">
            <a:spLocks noChangeArrowheads="1"/>
          </p:cNvSpPr>
          <p:nvPr/>
        </p:nvSpPr>
        <p:spPr bwMode="auto">
          <a:xfrm>
            <a:off x="359593" y="1916832"/>
            <a:ext cx="8257643" cy="2826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ts val="1500"/>
              </a:spcBef>
              <a:buClr>
                <a:srgbClr val="004A99"/>
              </a:buClr>
            </a:pPr>
            <a:r>
              <a:rPr lang="de-DE" sz="2000" b="1" i="1"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Erfolgreicher Abschluss der 8. Schulstufe und Interesse an Holz, Technik und Wirtschaft</a:t>
            </a:r>
          </a:p>
          <a:p>
            <a:pPr eaLnBrk="1" hangingPunct="1">
              <a:spcBef>
                <a:spcPts val="1500"/>
              </a:spcBef>
              <a:buClr>
                <a:srgbClr val="004A99"/>
              </a:buClr>
            </a:pPr>
            <a:r>
              <a:rPr lang="de-DE"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Aufnahmeprüfung nur dann, wenn:</a:t>
            </a:r>
          </a:p>
          <a:p>
            <a:pPr marL="285750" indent="-285750" eaLnBrk="1" hangingPunct="1">
              <a:spcBef>
                <a:spcPts val="1500"/>
              </a:spcBef>
              <a:buClr>
                <a:srgbClr val="004A99"/>
              </a:buClr>
              <a:buFont typeface="Arial" panose="020B0604020202020204" pitchFamily="34" charset="0"/>
              <a:buChar char="•"/>
            </a:pPr>
            <a:r>
              <a:rPr lang="de-DE"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Fachschule: In der Mittelschule in D,E,M eine Beurteilung gemäß dem </a:t>
            </a:r>
            <a:r>
              <a:rPr lang="de-DE" sz="2000" dirty="0" err="1">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Leistungniveau</a:t>
            </a:r>
            <a:r>
              <a:rPr lang="de-DE"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„Standard“ schlechter als „Befriedigend“ vorliegt.</a:t>
            </a:r>
          </a:p>
          <a:p>
            <a:pPr marL="285750" indent="-285750" eaLnBrk="1" hangingPunct="1">
              <a:spcBef>
                <a:spcPts val="1500"/>
              </a:spcBef>
              <a:buClr>
                <a:srgbClr val="004A99"/>
              </a:buClr>
              <a:buFont typeface="Arial" panose="020B0604020202020204" pitchFamily="34" charset="0"/>
              <a:buChar char="•"/>
            </a:pPr>
            <a:r>
              <a:rPr lang="de-DE"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HTL: In der Mittelschule in D,E,M eine Beurteilung gemäß dem </a:t>
            </a:r>
            <a:r>
              <a:rPr lang="de-DE" sz="2000" dirty="0" err="1">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Leistungniveau</a:t>
            </a:r>
            <a:r>
              <a:rPr lang="de-DE"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„Standard“ schlechter als „Gut“ vorliegt.</a:t>
            </a:r>
            <a:endPar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endParaRPr>
          </a:p>
        </p:txBody>
      </p:sp>
      <p:sp>
        <p:nvSpPr>
          <p:cNvPr id="13" name="Rechteck 12"/>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15" name="Grafik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11" name="Text Box 7"/>
          <p:cNvSpPr txBox="1">
            <a:spLocks noChangeArrowheads="1"/>
          </p:cNvSpPr>
          <p:nvPr/>
        </p:nvSpPr>
        <p:spPr bwMode="auto">
          <a:xfrm>
            <a:off x="359593" y="283741"/>
            <a:ext cx="7092727" cy="102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Aufnahmevoraussetzungen für FS und HTL</a:t>
            </a:r>
          </a:p>
          <a:p>
            <a:r>
              <a:rPr lang="de-DE" sz="2400" dirty="0">
                <a:solidFill>
                  <a:srgbClr val="004A99"/>
                </a:solidFill>
                <a:latin typeface="Calibri" panose="020F0502020204030204" pitchFamily="34" charset="0"/>
              </a:rPr>
              <a:t>vielseitig ausgebildet</a:t>
            </a:r>
          </a:p>
        </p:txBody>
      </p:sp>
      <p:sp>
        <p:nvSpPr>
          <p:cNvPr id="12" name="Line 2"/>
          <p:cNvSpPr>
            <a:spLocks noChangeShapeType="1"/>
          </p:cNvSpPr>
          <p:nvPr/>
        </p:nvSpPr>
        <p:spPr bwMode="auto">
          <a:xfrm>
            <a:off x="17487" y="714200"/>
            <a:ext cx="6967151"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pic>
        <p:nvPicPr>
          <p:cNvPr id="6" name="Grafik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8520" y="5238000"/>
            <a:ext cx="2259213" cy="1620000"/>
          </a:xfrm>
          <a:prstGeom prst="rect">
            <a:avLst/>
          </a:prstGeom>
          <a:effectLst>
            <a:outerShdw blurRad="50800" dist="38100" dir="2700000" algn="tl" rotWithShape="0">
              <a:prstClr val="black">
                <a:alpha val="40000"/>
              </a:prstClr>
            </a:outerShdw>
          </a:effectLst>
        </p:spPr>
      </p:pic>
      <p:pic>
        <p:nvPicPr>
          <p:cNvPr id="7" name="Grafik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84000" y="5238000"/>
            <a:ext cx="2160000" cy="1620000"/>
          </a:xfrm>
          <a:prstGeom prst="rect">
            <a:avLst/>
          </a:prstGeom>
          <a:effectLst>
            <a:outerShdw blurRad="50800" dist="38100" dir="2700000" algn="tl" rotWithShape="0">
              <a:prstClr val="black">
                <a:alpha val="40000"/>
              </a:prstClr>
            </a:outerShdw>
          </a:effectLst>
        </p:spPr>
      </p:pic>
      <p:pic>
        <p:nvPicPr>
          <p:cNvPr id="5" name="Grafik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72139" y="5238000"/>
            <a:ext cx="2458458" cy="184405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30742237"/>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FE396B1E-20BB-42F3-8478-875C4312F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47301" y="0"/>
            <a:ext cx="4849398" cy="6858000"/>
          </a:xfrm>
          <a:prstGeom prst="rect">
            <a:avLst/>
          </a:prstGeom>
        </p:spPr>
      </p:pic>
    </p:spTree>
    <p:extLst>
      <p:ext uri="{BB962C8B-B14F-4D97-AF65-F5344CB8AC3E}">
        <p14:creationId xmlns:p14="http://schemas.microsoft.com/office/powerpoint/2010/main" val="1853502866"/>
      </p:ext>
    </p:extLst>
  </p:cSld>
  <p:clrMapOvr>
    <a:masterClrMapping/>
  </p:clrMapOvr>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hteck 51"/>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55" name="Grafik 5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10" name="Text Box 7"/>
          <p:cNvSpPr txBox="1">
            <a:spLocks noChangeArrowheads="1"/>
          </p:cNvSpPr>
          <p:nvPr/>
        </p:nvSpPr>
        <p:spPr bwMode="auto">
          <a:xfrm>
            <a:off x="359593" y="283741"/>
            <a:ext cx="7092727" cy="102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Zusammen etwas erschaffen!</a:t>
            </a:r>
          </a:p>
          <a:p>
            <a:r>
              <a:rPr lang="de-DE" sz="2400" dirty="0">
                <a:solidFill>
                  <a:srgbClr val="004A99"/>
                </a:solidFill>
                <a:latin typeface="Calibri" panose="020F0502020204030204" pitchFamily="34" charset="0"/>
              </a:rPr>
              <a:t>Zusammen etwas erleben!</a:t>
            </a:r>
          </a:p>
        </p:txBody>
      </p:sp>
      <p:sp>
        <p:nvSpPr>
          <p:cNvPr id="11"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pic>
        <p:nvPicPr>
          <p:cNvPr id="5" name="Grafik 4">
            <a:extLst>
              <a:ext uri="{FF2B5EF4-FFF2-40B4-BE49-F238E27FC236}">
                <a16:creationId xmlns:a16="http://schemas.microsoft.com/office/drawing/2014/main" id="{83E3830F-0223-4358-8D62-46351FF8AC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9057" y="1596442"/>
            <a:ext cx="3924664" cy="3313373"/>
          </a:xfrm>
          <a:prstGeom prst="rect">
            <a:avLst/>
          </a:prstGeom>
        </p:spPr>
      </p:pic>
      <p:pic>
        <p:nvPicPr>
          <p:cNvPr id="6" name="Grafik 5">
            <a:extLst>
              <a:ext uri="{FF2B5EF4-FFF2-40B4-BE49-F238E27FC236}">
                <a16:creationId xmlns:a16="http://schemas.microsoft.com/office/drawing/2014/main" id="{34E754CB-EDFE-4038-8B8B-D33B3EDF29E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51920" y="3110870"/>
            <a:ext cx="2571750" cy="3429000"/>
          </a:xfrm>
          <a:prstGeom prst="rect">
            <a:avLst/>
          </a:prstGeom>
        </p:spPr>
      </p:pic>
      <p:pic>
        <p:nvPicPr>
          <p:cNvPr id="9" name="Grafik 8">
            <a:extLst>
              <a:ext uri="{FF2B5EF4-FFF2-40B4-BE49-F238E27FC236}">
                <a16:creationId xmlns:a16="http://schemas.microsoft.com/office/drawing/2014/main" id="{A6B4C893-CC41-43DD-8AAF-99609A386ED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41395" y="1772527"/>
            <a:ext cx="2622136" cy="3496470"/>
          </a:xfrm>
          <a:prstGeom prst="rect">
            <a:avLst/>
          </a:prstGeom>
        </p:spPr>
      </p:pic>
    </p:spTree>
    <p:extLst>
      <p:ext uri="{BB962C8B-B14F-4D97-AF65-F5344CB8AC3E}">
        <p14:creationId xmlns:p14="http://schemas.microsoft.com/office/powerpoint/2010/main" val="66392061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449EAC93-08AB-4C92-9C80-05341E9904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28" y="999642"/>
            <a:ext cx="4967336" cy="3725502"/>
          </a:xfrm>
          <a:prstGeom prst="rect">
            <a:avLst/>
          </a:prstGeom>
        </p:spPr>
      </p:pic>
      <p:pic>
        <p:nvPicPr>
          <p:cNvPr id="4" name="Grafik 3">
            <a:extLst>
              <a:ext uri="{FF2B5EF4-FFF2-40B4-BE49-F238E27FC236}">
                <a16:creationId xmlns:a16="http://schemas.microsoft.com/office/drawing/2014/main" id="{3E612BE1-6C63-45C2-97CB-73B2FB7355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5548" y="3933056"/>
            <a:ext cx="4661960" cy="3496470"/>
          </a:xfrm>
          <a:prstGeom prst="rect">
            <a:avLst/>
          </a:prstGeom>
        </p:spPr>
      </p:pic>
      <p:pic>
        <p:nvPicPr>
          <p:cNvPr id="8" name="Grafik 7">
            <a:extLst>
              <a:ext uri="{FF2B5EF4-FFF2-40B4-BE49-F238E27FC236}">
                <a16:creationId xmlns:a16="http://schemas.microsoft.com/office/drawing/2014/main" id="{606A6568-0369-452C-8C6F-B43F3FA8637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33" t="12608" r="2022" b="5018"/>
          <a:stretch/>
        </p:blipFill>
        <p:spPr>
          <a:xfrm>
            <a:off x="4716016" y="1340768"/>
            <a:ext cx="4608512" cy="2592288"/>
          </a:xfrm>
          <a:prstGeom prst="rect">
            <a:avLst/>
          </a:prstGeom>
        </p:spPr>
      </p:pic>
      <p:sp>
        <p:nvSpPr>
          <p:cNvPr id="52" name="Rechteck 51"/>
          <p:cNvSpPr/>
          <p:nvPr/>
        </p:nvSpPr>
        <p:spPr bwMode="auto">
          <a:xfrm>
            <a:off x="0" y="-4292"/>
            <a:ext cx="9144000" cy="1482924"/>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55" name="Grafik 5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667128" y="139724"/>
            <a:ext cx="1158816" cy="1168684"/>
          </a:xfrm>
          <a:prstGeom prst="rect">
            <a:avLst/>
          </a:prstGeom>
          <a:effectLst>
            <a:outerShdw blurRad="50800" dist="63500" dir="2700000" algn="tl" rotWithShape="0">
              <a:prstClr val="black">
                <a:alpha val="26000"/>
              </a:prstClr>
            </a:outerShdw>
          </a:effectLst>
        </p:spPr>
      </p:pic>
      <p:sp>
        <p:nvSpPr>
          <p:cNvPr id="10" name="Text Box 7"/>
          <p:cNvSpPr txBox="1">
            <a:spLocks noChangeArrowheads="1"/>
          </p:cNvSpPr>
          <p:nvPr/>
        </p:nvSpPr>
        <p:spPr bwMode="auto">
          <a:xfrm>
            <a:off x="359593" y="283741"/>
            <a:ext cx="7092727" cy="102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400" dirty="0">
                <a:solidFill>
                  <a:schemeClr val="bg1"/>
                </a:solidFill>
                <a:latin typeface="Calibri" panose="020F0502020204030204" pitchFamily="34" charset="0"/>
              </a:rPr>
              <a:t>Zusammen etwas erschaffen!</a:t>
            </a:r>
          </a:p>
          <a:p>
            <a:r>
              <a:rPr lang="de-DE" sz="2400" dirty="0">
                <a:solidFill>
                  <a:srgbClr val="004A99"/>
                </a:solidFill>
                <a:latin typeface="Calibri" panose="020F0502020204030204" pitchFamily="34" charset="0"/>
              </a:rPr>
              <a:t>Zusammen etwas erleben!</a:t>
            </a:r>
          </a:p>
        </p:txBody>
      </p:sp>
      <p:sp>
        <p:nvSpPr>
          <p:cNvPr id="11" name="Line 2"/>
          <p:cNvSpPr>
            <a:spLocks noChangeShapeType="1"/>
          </p:cNvSpPr>
          <p:nvPr/>
        </p:nvSpPr>
        <p:spPr bwMode="auto">
          <a:xfrm>
            <a:off x="17488" y="714200"/>
            <a:ext cx="6210696" cy="0"/>
          </a:xfrm>
          <a:prstGeom prst="line">
            <a:avLst/>
          </a:prstGeom>
          <a:noFill/>
          <a:ln w="9360">
            <a:solidFill>
              <a:schemeClr val="bg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de-DE"/>
          </a:p>
        </p:txBody>
      </p:sp>
      <p:pic>
        <p:nvPicPr>
          <p:cNvPr id="14" name="Grafik 13">
            <a:extLst>
              <a:ext uri="{FF2B5EF4-FFF2-40B4-BE49-F238E27FC236}">
                <a16:creationId xmlns:a16="http://schemas.microsoft.com/office/drawing/2014/main" id="{28CA501F-62D5-4F4F-BF6F-1FEE0919B4F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042" y="3933056"/>
            <a:ext cx="4777058" cy="3580484"/>
          </a:xfrm>
          <a:prstGeom prst="rect">
            <a:avLst/>
          </a:prstGeom>
        </p:spPr>
      </p:pic>
    </p:spTree>
    <p:extLst>
      <p:ext uri="{BB962C8B-B14F-4D97-AF65-F5344CB8AC3E}">
        <p14:creationId xmlns:p14="http://schemas.microsoft.com/office/powerpoint/2010/main" val="241771928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bwMode="auto">
          <a:xfrm>
            <a:off x="0" y="-12546"/>
            <a:ext cx="9144000" cy="6870546"/>
          </a:xfrm>
          <a:prstGeom prst="rect">
            <a:avLst/>
          </a:prstGeom>
          <a:solidFill>
            <a:srgbClr val="97BF0D"/>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pPr>
            <a:endParaRPr kumimoji="0" lang="de-DE" sz="1800" b="0" i="0" u="none" strike="noStrike" cap="none" normalizeH="0" baseline="0">
              <a:ln>
                <a:noFill/>
              </a:ln>
              <a:solidFill>
                <a:schemeClr val="bg1"/>
              </a:solidFill>
              <a:effectLst/>
              <a:latin typeface="Arial" charset="0"/>
              <a:cs typeface="Arial" charset="0"/>
            </a:endParaRPr>
          </a:p>
        </p:txBody>
      </p:sp>
      <p:pic>
        <p:nvPicPr>
          <p:cNvPr id="4" name="Grafi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332656"/>
            <a:ext cx="2261491" cy="2280748"/>
          </a:xfrm>
          <a:prstGeom prst="rect">
            <a:avLst/>
          </a:prstGeom>
          <a:effectLst>
            <a:outerShdw blurRad="50800" dist="63500" dir="2700000" algn="tl" rotWithShape="0">
              <a:prstClr val="black">
                <a:alpha val="26000"/>
              </a:prstClr>
            </a:outerShdw>
          </a:effectLst>
        </p:spPr>
      </p:pic>
      <p:sp>
        <p:nvSpPr>
          <p:cNvPr id="9" name="Text Box 7"/>
          <p:cNvSpPr txBox="1">
            <a:spLocks noChangeArrowheads="1"/>
          </p:cNvSpPr>
          <p:nvPr/>
        </p:nvSpPr>
        <p:spPr bwMode="auto">
          <a:xfrm>
            <a:off x="5436096" y="6220334"/>
            <a:ext cx="6660679" cy="1025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r>
              <a:rPr lang="de-DE" sz="2200" dirty="0">
                <a:solidFill>
                  <a:schemeClr val="bg1"/>
                </a:solidFill>
                <a:latin typeface="Calibri" panose="020F0502020204030204" pitchFamily="34" charset="0"/>
              </a:rPr>
              <a:t>www.holztechnikum.at</a:t>
            </a:r>
          </a:p>
        </p:txBody>
      </p:sp>
      <p:sp>
        <p:nvSpPr>
          <p:cNvPr id="13" name="Text Box 5"/>
          <p:cNvSpPr txBox="1">
            <a:spLocks noChangeArrowheads="1"/>
          </p:cNvSpPr>
          <p:nvPr/>
        </p:nvSpPr>
        <p:spPr bwMode="auto">
          <a:xfrm>
            <a:off x="5038989" y="3680585"/>
            <a:ext cx="4213531" cy="3049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lIns="90000" tIns="46800" rIns="90000" bIns="46800">
            <a:spAutoFit/>
          </a:bodyPr>
          <a:lstStyle>
            <a:lvl1pPr>
              <a:spcBef>
                <a:spcPts val="8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3200">
                <a:solidFill>
                  <a:srgbClr val="000000"/>
                </a:solidFill>
                <a:latin typeface="Arial" panose="020B0604020202020204" pitchFamily="34" charset="0"/>
                <a:cs typeface="Arial" panose="020B0604020202020204" pitchFamily="34" charset="0"/>
              </a:defRPr>
            </a:lvl1pPr>
            <a:lvl2pPr>
              <a:spcBef>
                <a:spcPts val="7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800">
                <a:solidFill>
                  <a:srgbClr val="000000"/>
                </a:solidFill>
                <a:latin typeface="Arial" panose="020B0604020202020204" pitchFamily="34" charset="0"/>
                <a:cs typeface="Arial" panose="020B0604020202020204" pitchFamily="34" charset="0"/>
              </a:defRPr>
            </a:lvl2pPr>
            <a:lvl3pPr>
              <a:spcBef>
                <a:spcPts val="6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400">
                <a:solidFill>
                  <a:srgbClr val="000000"/>
                </a:solidFill>
                <a:latin typeface="Arial" panose="020B0604020202020204" pitchFamily="34" charset="0"/>
                <a:cs typeface="Arial" panose="020B0604020202020204" pitchFamily="34" charset="0"/>
              </a:defRPr>
            </a:lvl3pPr>
            <a:lvl4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4pPr>
            <a:lvl5pPr>
              <a:spcBef>
                <a:spcPts val="500"/>
              </a:spcBef>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2000">
                <a:solidFill>
                  <a:srgbClr val="000000"/>
                </a:solidFill>
                <a:latin typeface="Arial" panose="020B0604020202020204" pitchFamily="34" charset="0"/>
                <a:cs typeface="Arial" panose="020B0604020202020204" pitchFamily="34" charset="0"/>
              </a:defRPr>
            </a:lvl9pPr>
          </a:lstStyle>
          <a:p>
            <a:pPr algn="ctr" eaLnBrk="1" hangingPunct="1">
              <a:spcBef>
                <a:spcPts val="0"/>
              </a:spcBef>
              <a:buClr>
                <a:srgbClr val="333399"/>
              </a:buCl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Wir suchen:</a:t>
            </a:r>
          </a:p>
          <a:p>
            <a:pPr algn="ctr" eaLnBrk="1" hangingPunct="1">
              <a:spcBef>
                <a:spcPts val="0"/>
              </a:spcBef>
              <a:buClr>
                <a:srgbClr val="333399"/>
              </a:buCl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Junge Menschen mit Interesse </a:t>
            </a:r>
          </a:p>
          <a:p>
            <a:pPr algn="ctr" eaLnBrk="1" hangingPunct="1">
              <a:spcBef>
                <a:spcPts val="0"/>
              </a:spcBef>
              <a:buClr>
                <a:srgbClr val="333399"/>
              </a:buCl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für Holz, Technik und Wirtschaft</a:t>
            </a:r>
          </a:p>
          <a:p>
            <a:pPr algn="ctr" eaLnBrk="1" hangingPunct="1">
              <a:spcBef>
                <a:spcPts val="0"/>
              </a:spcBef>
              <a:buClr>
                <a:srgbClr val="333399"/>
              </a:buClr>
            </a:pPr>
            <a:endPar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endParaRPr>
          </a:p>
          <a:p>
            <a:pPr algn="ctr" eaLnBrk="1" hangingPunct="1">
              <a:spcBef>
                <a:spcPts val="0"/>
              </a:spcBef>
              <a:buClr>
                <a:srgbClr val="333399"/>
              </a:buCl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Wir bieten:</a:t>
            </a:r>
          </a:p>
          <a:p>
            <a:pPr algn="ctr" eaLnBrk="1" hangingPunct="1">
              <a:spcBef>
                <a:spcPts val="0"/>
              </a:spcBef>
              <a:buClr>
                <a:srgbClr val="333399"/>
              </a:buClr>
            </a:pPr>
            <a:r>
              <a:rPr lang="de-AT" sz="2000" i="1"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EINZIGARTIGE</a:t>
            </a: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 Ausbildung </a:t>
            </a:r>
          </a:p>
          <a:p>
            <a:pPr algn="ctr" eaLnBrk="1" hangingPunct="1">
              <a:spcBef>
                <a:spcPts val="0"/>
              </a:spcBef>
              <a:buClr>
                <a:srgbClr val="333399"/>
              </a:buCl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zur Fach- und Führungskraft </a:t>
            </a:r>
          </a:p>
          <a:p>
            <a:pPr algn="ctr" eaLnBrk="1" hangingPunct="1">
              <a:spcBef>
                <a:spcPts val="0"/>
              </a:spcBef>
              <a:buClr>
                <a:srgbClr val="333399"/>
              </a:buClr>
            </a:pPr>
            <a:r>
              <a:rPr lang="de-AT" sz="20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rPr>
              <a:t>in der Holzwirtschaft</a:t>
            </a:r>
          </a:p>
          <a:p>
            <a:pPr algn="ctr" eaLnBrk="1" hangingPunct="1">
              <a:spcBef>
                <a:spcPts val="0"/>
              </a:spcBef>
              <a:buClr>
                <a:srgbClr val="333399"/>
              </a:buClr>
            </a:pPr>
            <a:endParaRPr lang="de-AT" sz="16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endParaRPr>
          </a:p>
          <a:p>
            <a:pPr algn="ctr" eaLnBrk="1" hangingPunct="1">
              <a:spcBef>
                <a:spcPts val="0"/>
              </a:spcBef>
              <a:buClr>
                <a:srgbClr val="333399"/>
              </a:buClr>
            </a:pPr>
            <a:endParaRPr lang="de-AT" sz="1600" dirty="0">
              <a:solidFill>
                <a:srgbClr val="004A99"/>
              </a:solidFill>
              <a:latin typeface="Calibri" panose="020F0502020204030204" pitchFamily="34" charset="0"/>
              <a:ea typeface="Arial Unicode MS" panose="020B0604020202020204" pitchFamily="34" charset="-128"/>
              <a:cs typeface="Arial Unicode MS" panose="020B0604020202020204" pitchFamily="34" charset="-128"/>
            </a:endParaRPr>
          </a:p>
        </p:txBody>
      </p:sp>
      <p:pic>
        <p:nvPicPr>
          <p:cNvPr id="10" name="Grafik 9">
            <a:extLst>
              <a:ext uri="{FF2B5EF4-FFF2-40B4-BE49-F238E27FC236}">
                <a16:creationId xmlns:a16="http://schemas.microsoft.com/office/drawing/2014/main" id="{89330A75-5118-4765-98E9-04FA9AD044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3960" y="548680"/>
            <a:ext cx="5102136" cy="382695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Grafik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8245" y="3657847"/>
            <a:ext cx="4302224" cy="2806728"/>
          </a:xfrm>
          <a:prstGeom prst="rect">
            <a:avLst/>
          </a:prstGeom>
        </p:spPr>
      </p:pic>
    </p:spTree>
    <p:extLst>
      <p:ext uri="{BB962C8B-B14F-4D97-AF65-F5344CB8AC3E}">
        <p14:creationId xmlns:p14="http://schemas.microsoft.com/office/powerpoint/2010/main" val="1822346592"/>
      </p:ext>
    </p:extLst>
  </p:cSld>
  <p:clrMapOvr>
    <a:masterClrMapping/>
  </p:clrMapOvr>
  <p:transition/>
</p:sld>
</file>

<file path=ppt/theme/theme1.xml><?xml version="1.0" encoding="utf-8"?>
<a:theme xmlns:a="http://schemas.openxmlformats.org/drawingml/2006/main" name="Larissa">
  <a:themeElements>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Arial"/>
        <a:ea typeface=""/>
        <a:cs typeface="Arial"/>
      </a:majorFont>
      <a:minorFont>
        <a:latin typeface="Arial"/>
        <a:ea typeface=""/>
        <a:cs typeface="Arial"/>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49263" rtl="0" eaLnBrk="1" fontAlgn="base" latinLnBrk="0" hangingPunct="1">
          <a:lnSpc>
            <a:spcPct val="100000"/>
          </a:lnSpc>
          <a:spcBef>
            <a:spcPct val="0"/>
          </a:spcBef>
          <a:spcAft>
            <a:spcPct val="0"/>
          </a:spcAft>
          <a:buClr>
            <a:srgbClr val="000000"/>
          </a:buClr>
          <a:buSzPct val="100000"/>
          <a:buFont typeface="Times New Roman" pitchFamily="16" charset="0"/>
          <a:buNone/>
          <a:tabLst/>
          <a:defRPr kumimoji="0" lang="en-GB" sz="1800" b="0" i="0" u="none" strike="noStrike" cap="none" normalizeH="0" baseline="0" smtClean="0">
            <a:ln>
              <a:noFill/>
            </a:ln>
            <a:solidFill>
              <a:schemeClr val="bg1"/>
            </a:solidFill>
            <a:effectLst/>
            <a:latin typeface="Arial" charset="0"/>
            <a:cs typeface="Arial" charset="0"/>
          </a:defRPr>
        </a:defPPr>
      </a:lstStyle>
    </a:lnDef>
  </a:objectDefaults>
  <a:extraClrSchemeLst>
    <a:extraClrScheme>
      <a:clrScheme name="Lariss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Lariss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Lariss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Lariss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Lariss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Lariss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Lariss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1372</Words>
  <Application>Microsoft Office PowerPoint</Application>
  <PresentationFormat>Bildschirmpräsentation (4:3)</PresentationFormat>
  <Paragraphs>110</Paragraphs>
  <Slides>11</Slides>
  <Notes>11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11</vt:i4>
      </vt:variant>
    </vt:vector>
  </HeadingPairs>
  <TitlesOfParts>
    <vt:vector size="19" baseType="lpstr">
      <vt:lpstr>Arial</vt:lpstr>
      <vt:lpstr>Arial Unicode MS</vt:lpstr>
      <vt:lpstr>Calibri</vt:lpstr>
      <vt:lpstr>Times New Roman</vt:lpstr>
      <vt:lpstr>Zurich BdEx BT</vt:lpstr>
      <vt:lpstr>Zurich BT</vt:lpstr>
      <vt:lpstr>Zurich Ex BT</vt:lpstr>
      <vt:lpstr>Larissa</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Kanzian Johanna</dc:creator>
  <cp:lastModifiedBy>Kanzian Johanna</cp:lastModifiedBy>
  <cp:revision>458</cp:revision>
  <cp:lastPrinted>2019-09-27T12:48:14Z</cp:lastPrinted>
  <dcterms:created xsi:type="dcterms:W3CDTF">1601-01-01T00:00:00Z</dcterms:created>
  <dcterms:modified xsi:type="dcterms:W3CDTF">2021-09-03T09:38:00Z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r8>1</vt:r8>
  </property>
</Properties>
</file>